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5"/>
  </p:sldMasterIdLst>
  <p:notesMasterIdLst>
    <p:notesMasterId r:id="rId43"/>
  </p:notesMasterIdLst>
  <p:handoutMasterIdLst>
    <p:handoutMasterId r:id="rId44"/>
  </p:handoutMasterIdLst>
  <p:sldIdLst>
    <p:sldId id="360" r:id="rId6"/>
    <p:sldId id="276" r:id="rId7"/>
    <p:sldId id="334" r:id="rId8"/>
    <p:sldId id="347" r:id="rId9"/>
    <p:sldId id="289" r:id="rId10"/>
    <p:sldId id="342" r:id="rId11"/>
    <p:sldId id="362" r:id="rId12"/>
    <p:sldId id="323" r:id="rId13"/>
    <p:sldId id="346" r:id="rId14"/>
    <p:sldId id="348" r:id="rId15"/>
    <p:sldId id="361" r:id="rId16"/>
    <p:sldId id="355" r:id="rId17"/>
    <p:sldId id="369" r:id="rId18"/>
    <p:sldId id="370" r:id="rId19"/>
    <p:sldId id="371" r:id="rId20"/>
    <p:sldId id="372" r:id="rId21"/>
    <p:sldId id="382" r:id="rId22"/>
    <p:sldId id="373" r:id="rId23"/>
    <p:sldId id="374" r:id="rId24"/>
    <p:sldId id="375" r:id="rId25"/>
    <p:sldId id="376" r:id="rId26"/>
    <p:sldId id="377" r:id="rId27"/>
    <p:sldId id="378" r:id="rId28"/>
    <p:sldId id="379" r:id="rId29"/>
    <p:sldId id="380" r:id="rId30"/>
    <p:sldId id="381" r:id="rId31"/>
    <p:sldId id="368" r:id="rId32"/>
    <p:sldId id="356" r:id="rId33"/>
    <p:sldId id="363" r:id="rId34"/>
    <p:sldId id="352" r:id="rId35"/>
    <p:sldId id="364" r:id="rId36"/>
    <p:sldId id="365" r:id="rId37"/>
    <p:sldId id="358" r:id="rId38"/>
    <p:sldId id="366" r:id="rId39"/>
    <p:sldId id="367" r:id="rId40"/>
    <p:sldId id="349" r:id="rId41"/>
    <p:sldId id="357" r:id="rId42"/>
  </p:sldIdLst>
  <p:sldSz cx="9144000" cy="6858000" type="screen4x3"/>
  <p:notesSz cx="7023100" cy="9309100"/>
  <p:defaultTextStyle>
    <a:defPPr>
      <a:defRPr lang="en-US"/>
    </a:defPPr>
    <a:lvl1pPr algn="l" rtl="0" fontAlgn="base">
      <a:spcBef>
        <a:spcPct val="0"/>
      </a:spcBef>
      <a:spcAft>
        <a:spcPct val="0"/>
      </a:spcAft>
      <a:defRPr sz="1000" kern="1200">
        <a:solidFill>
          <a:schemeClr val="tx1"/>
        </a:solidFill>
        <a:latin typeface="Arial" charset="0"/>
        <a:ea typeface="+mn-ea"/>
        <a:cs typeface="+mn-cs"/>
      </a:defRPr>
    </a:lvl1pPr>
    <a:lvl2pPr marL="457200" algn="l" rtl="0" fontAlgn="base">
      <a:spcBef>
        <a:spcPct val="0"/>
      </a:spcBef>
      <a:spcAft>
        <a:spcPct val="0"/>
      </a:spcAft>
      <a:defRPr sz="1000" kern="1200">
        <a:solidFill>
          <a:schemeClr val="tx1"/>
        </a:solidFill>
        <a:latin typeface="Arial" charset="0"/>
        <a:ea typeface="+mn-ea"/>
        <a:cs typeface="+mn-cs"/>
      </a:defRPr>
    </a:lvl2pPr>
    <a:lvl3pPr marL="914400" algn="l" rtl="0" fontAlgn="base">
      <a:spcBef>
        <a:spcPct val="0"/>
      </a:spcBef>
      <a:spcAft>
        <a:spcPct val="0"/>
      </a:spcAft>
      <a:defRPr sz="1000" kern="1200">
        <a:solidFill>
          <a:schemeClr val="tx1"/>
        </a:solidFill>
        <a:latin typeface="Arial" charset="0"/>
        <a:ea typeface="+mn-ea"/>
        <a:cs typeface="+mn-cs"/>
      </a:defRPr>
    </a:lvl3pPr>
    <a:lvl4pPr marL="1371600" algn="l" rtl="0" fontAlgn="base">
      <a:spcBef>
        <a:spcPct val="0"/>
      </a:spcBef>
      <a:spcAft>
        <a:spcPct val="0"/>
      </a:spcAft>
      <a:defRPr sz="1000" kern="1200">
        <a:solidFill>
          <a:schemeClr val="tx1"/>
        </a:solidFill>
        <a:latin typeface="Arial" charset="0"/>
        <a:ea typeface="+mn-ea"/>
        <a:cs typeface="+mn-cs"/>
      </a:defRPr>
    </a:lvl4pPr>
    <a:lvl5pPr marL="1828800" algn="l" rtl="0" fontAlgn="base">
      <a:spcBef>
        <a:spcPct val="0"/>
      </a:spcBef>
      <a:spcAft>
        <a:spcPct val="0"/>
      </a:spcAft>
      <a:defRPr sz="1000" kern="1200">
        <a:solidFill>
          <a:schemeClr val="tx1"/>
        </a:solidFill>
        <a:latin typeface="Arial" charset="0"/>
        <a:ea typeface="+mn-ea"/>
        <a:cs typeface="+mn-cs"/>
      </a:defRPr>
    </a:lvl5pPr>
    <a:lvl6pPr marL="2286000" algn="l" defTabSz="914400" rtl="0" eaLnBrk="1" latinLnBrk="0" hangingPunct="1">
      <a:defRPr sz="1000" kern="1200">
        <a:solidFill>
          <a:schemeClr val="tx1"/>
        </a:solidFill>
        <a:latin typeface="Arial" charset="0"/>
        <a:ea typeface="+mn-ea"/>
        <a:cs typeface="+mn-cs"/>
      </a:defRPr>
    </a:lvl6pPr>
    <a:lvl7pPr marL="2743200" algn="l" defTabSz="914400" rtl="0" eaLnBrk="1" latinLnBrk="0" hangingPunct="1">
      <a:defRPr sz="1000" kern="1200">
        <a:solidFill>
          <a:schemeClr val="tx1"/>
        </a:solidFill>
        <a:latin typeface="Arial" charset="0"/>
        <a:ea typeface="+mn-ea"/>
        <a:cs typeface="+mn-cs"/>
      </a:defRPr>
    </a:lvl7pPr>
    <a:lvl8pPr marL="3200400" algn="l" defTabSz="914400" rtl="0" eaLnBrk="1" latinLnBrk="0" hangingPunct="1">
      <a:defRPr sz="1000" kern="1200">
        <a:solidFill>
          <a:schemeClr val="tx1"/>
        </a:solidFill>
        <a:latin typeface="Arial" charset="0"/>
        <a:ea typeface="+mn-ea"/>
        <a:cs typeface="+mn-cs"/>
      </a:defRPr>
    </a:lvl8pPr>
    <a:lvl9pPr marL="3657600" algn="l" defTabSz="914400" rtl="0" eaLnBrk="1" latinLnBrk="0" hangingPunct="1">
      <a:defRPr sz="1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338"/>
    <a:srgbClr val="DAC52A"/>
    <a:srgbClr val="FFCC00"/>
    <a:srgbClr val="000099"/>
    <a:srgbClr val="0000CC"/>
    <a:srgbClr val="040438"/>
    <a:srgbClr val="000066"/>
    <a:srgbClr val="00FF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1" autoAdjust="0"/>
    <p:restoredTop sz="97021" autoAdjust="0"/>
  </p:normalViewPr>
  <p:slideViewPr>
    <p:cSldViewPr snapToObjects="1">
      <p:cViewPr varScale="1">
        <p:scale>
          <a:sx n="91" d="100"/>
          <a:sy n="91" d="100"/>
        </p:scale>
        <p:origin x="-1122" y="-96"/>
      </p:cViewPr>
      <p:guideLst>
        <p:guide orient="horz" pos="2160"/>
        <p:guide orient="horz" pos="288"/>
        <p:guide orient="horz" pos="816"/>
        <p:guide orient="horz" pos="3792"/>
        <p:guide orient="horz" pos="1152"/>
        <p:guide pos="2880"/>
        <p:guide pos="288"/>
        <p:guide pos="1152"/>
        <p:guide pos="2016"/>
        <p:guide pos="3744"/>
        <p:guide pos="4608"/>
        <p:guide pos="5472"/>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56" d="100"/>
          <a:sy n="56" d="100"/>
        </p:scale>
        <p:origin x="-2544" y="-9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eaLnBrk="1" hangingPunct="1">
              <a:defRPr sz="1200"/>
            </a:lvl1pPr>
          </a:lstStyle>
          <a:p>
            <a:pPr>
              <a:defRPr/>
            </a:pPr>
            <a:endParaRPr lang="en-US"/>
          </a:p>
        </p:txBody>
      </p:sp>
      <p:sp>
        <p:nvSpPr>
          <p:cNvPr id="119811"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eaLnBrk="1" hangingPunct="1">
              <a:defRPr sz="1200"/>
            </a:lvl1pPr>
          </a:lstStyle>
          <a:p>
            <a:pPr>
              <a:defRPr/>
            </a:pPr>
            <a:endParaRPr lang="en-US"/>
          </a:p>
        </p:txBody>
      </p:sp>
      <p:sp>
        <p:nvSpPr>
          <p:cNvPr id="119812"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eaLnBrk="1" hangingPunct="1">
              <a:defRPr sz="1200"/>
            </a:lvl1pPr>
          </a:lstStyle>
          <a:p>
            <a:pPr>
              <a:defRPr/>
            </a:pPr>
            <a:endParaRPr lang="en-US"/>
          </a:p>
        </p:txBody>
      </p:sp>
      <p:sp>
        <p:nvSpPr>
          <p:cNvPr id="119813"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eaLnBrk="1" hangingPunct="1">
              <a:defRPr sz="1200"/>
            </a:lvl1pPr>
          </a:lstStyle>
          <a:p>
            <a:pPr>
              <a:defRPr/>
            </a:pPr>
            <a:fld id="{26F42F72-91FC-4402-8F41-87C301A33527}" type="slidenum">
              <a:rPr lang="en-US"/>
              <a:pPr>
                <a:defRPr/>
              </a:pPr>
              <a:t>‹#›</a:t>
            </a:fld>
            <a:endParaRPr lang="en-US"/>
          </a:p>
        </p:txBody>
      </p:sp>
    </p:spTree>
    <p:extLst>
      <p:ext uri="{BB962C8B-B14F-4D97-AF65-F5344CB8AC3E}">
        <p14:creationId xmlns:p14="http://schemas.microsoft.com/office/powerpoint/2010/main" val="391954468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43238" cy="463550"/>
          </a:xfrm>
          <a:prstGeom prst="rect">
            <a:avLst/>
          </a:prstGeom>
          <a:noFill/>
          <a:ln w="9525">
            <a:noFill/>
            <a:miter lim="800000"/>
            <a:headEnd/>
            <a:tailEnd/>
          </a:ln>
          <a:effectLst/>
        </p:spPr>
        <p:txBody>
          <a:bodyPr vert="horz" wrap="square" lIns="94127" tIns="47063" rIns="94127" bIns="47063" numCol="1" anchor="t" anchorCtr="0" compatLnSpc="1">
            <a:prstTxWarp prst="textNoShape">
              <a:avLst/>
            </a:prstTxWarp>
          </a:bodyPr>
          <a:lstStyle>
            <a:lvl1pPr defTabSz="940508" eaLnBrk="1" hangingPunct="1">
              <a:defRPr sz="1200"/>
            </a:lvl1pPr>
          </a:lstStyle>
          <a:p>
            <a:pPr>
              <a:defRPr/>
            </a:pPr>
            <a:endParaRPr lang="en-US"/>
          </a:p>
        </p:txBody>
      </p:sp>
      <p:sp>
        <p:nvSpPr>
          <p:cNvPr id="7171" name="Rectangle 3"/>
          <p:cNvSpPr>
            <a:spLocks noGrp="1" noChangeArrowheads="1"/>
          </p:cNvSpPr>
          <p:nvPr>
            <p:ph type="dt" idx="1"/>
          </p:nvPr>
        </p:nvSpPr>
        <p:spPr bwMode="auto">
          <a:xfrm>
            <a:off x="3978275" y="0"/>
            <a:ext cx="3043238" cy="463550"/>
          </a:xfrm>
          <a:prstGeom prst="rect">
            <a:avLst/>
          </a:prstGeom>
          <a:noFill/>
          <a:ln w="9525">
            <a:noFill/>
            <a:miter lim="800000"/>
            <a:headEnd/>
            <a:tailEnd/>
          </a:ln>
          <a:effectLst/>
        </p:spPr>
        <p:txBody>
          <a:bodyPr vert="horz" wrap="square" lIns="94127" tIns="47063" rIns="94127" bIns="47063" numCol="1" anchor="t" anchorCtr="0" compatLnSpc="1">
            <a:prstTxWarp prst="textNoShape">
              <a:avLst/>
            </a:prstTxWarp>
          </a:bodyPr>
          <a:lstStyle>
            <a:lvl1pPr algn="r" defTabSz="940508" eaLnBrk="1" hangingPunct="1">
              <a:defRPr sz="12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84275" y="700088"/>
            <a:ext cx="4654550" cy="3490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01675" y="4422775"/>
            <a:ext cx="5619750" cy="4186238"/>
          </a:xfrm>
          <a:prstGeom prst="rect">
            <a:avLst/>
          </a:prstGeom>
          <a:noFill/>
          <a:ln w="9525">
            <a:noFill/>
            <a:miter lim="800000"/>
            <a:headEnd/>
            <a:tailEnd/>
          </a:ln>
          <a:effectLst/>
        </p:spPr>
        <p:txBody>
          <a:bodyPr vert="horz" wrap="square" lIns="94127" tIns="47063" rIns="94127" bIns="4706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43963"/>
            <a:ext cx="3043238" cy="463550"/>
          </a:xfrm>
          <a:prstGeom prst="rect">
            <a:avLst/>
          </a:prstGeom>
          <a:noFill/>
          <a:ln w="9525">
            <a:noFill/>
            <a:miter lim="800000"/>
            <a:headEnd/>
            <a:tailEnd/>
          </a:ln>
          <a:effectLst/>
        </p:spPr>
        <p:txBody>
          <a:bodyPr vert="horz" wrap="square" lIns="94127" tIns="47063" rIns="94127" bIns="47063" numCol="1" anchor="b" anchorCtr="0" compatLnSpc="1">
            <a:prstTxWarp prst="textNoShape">
              <a:avLst/>
            </a:prstTxWarp>
          </a:bodyPr>
          <a:lstStyle>
            <a:lvl1pPr defTabSz="940508" eaLnBrk="1" hangingPunct="1">
              <a:defRPr sz="1200"/>
            </a:lvl1pPr>
          </a:lstStyle>
          <a:p>
            <a:pPr>
              <a:defRPr/>
            </a:pPr>
            <a:endParaRPr lang="en-US"/>
          </a:p>
        </p:txBody>
      </p:sp>
      <p:sp>
        <p:nvSpPr>
          <p:cNvPr id="7175" name="Rectangle 7"/>
          <p:cNvSpPr>
            <a:spLocks noGrp="1" noChangeArrowheads="1"/>
          </p:cNvSpPr>
          <p:nvPr>
            <p:ph type="sldNum" sz="quarter" idx="5"/>
          </p:nvPr>
        </p:nvSpPr>
        <p:spPr bwMode="auto">
          <a:xfrm>
            <a:off x="3978275" y="8843963"/>
            <a:ext cx="3043238" cy="463550"/>
          </a:xfrm>
          <a:prstGeom prst="rect">
            <a:avLst/>
          </a:prstGeom>
          <a:noFill/>
          <a:ln w="9525">
            <a:noFill/>
            <a:miter lim="800000"/>
            <a:headEnd/>
            <a:tailEnd/>
          </a:ln>
          <a:effectLst/>
        </p:spPr>
        <p:txBody>
          <a:bodyPr vert="horz" wrap="square" lIns="94127" tIns="47063" rIns="94127" bIns="47063" numCol="1" anchor="b" anchorCtr="0" compatLnSpc="1">
            <a:prstTxWarp prst="textNoShape">
              <a:avLst/>
            </a:prstTxWarp>
          </a:bodyPr>
          <a:lstStyle>
            <a:lvl1pPr algn="r" defTabSz="940508" eaLnBrk="1" hangingPunct="1">
              <a:defRPr sz="1200"/>
            </a:lvl1pPr>
          </a:lstStyle>
          <a:p>
            <a:pPr>
              <a:defRPr/>
            </a:pPr>
            <a:fld id="{D4D40B4A-A107-4AFB-8595-8B1EBC3CF092}" type="slidenum">
              <a:rPr lang="en-US"/>
              <a:pPr>
                <a:defRPr/>
              </a:pPr>
              <a:t>‹#›</a:t>
            </a:fld>
            <a:endParaRPr lang="en-US"/>
          </a:p>
        </p:txBody>
      </p:sp>
    </p:spTree>
    <p:extLst>
      <p:ext uri="{BB962C8B-B14F-4D97-AF65-F5344CB8AC3E}">
        <p14:creationId xmlns:p14="http://schemas.microsoft.com/office/powerpoint/2010/main" val="313492948"/>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50888" indent="-287338" defTabSz="939800" eaLnBrk="0" hangingPunct="0">
              <a:spcBef>
                <a:spcPct val="30000"/>
              </a:spcBef>
              <a:defRPr sz="1200">
                <a:solidFill>
                  <a:schemeClr val="tx1"/>
                </a:solidFill>
                <a:latin typeface="Arial" charset="0"/>
              </a:defRPr>
            </a:lvl2pPr>
            <a:lvl3pPr marL="1154113" indent="-230188" defTabSz="939800" eaLnBrk="0" hangingPunct="0">
              <a:spcBef>
                <a:spcPct val="30000"/>
              </a:spcBef>
              <a:defRPr sz="1200">
                <a:solidFill>
                  <a:schemeClr val="tx1"/>
                </a:solidFill>
                <a:latin typeface="Arial" charset="0"/>
              </a:defRPr>
            </a:lvl3pPr>
            <a:lvl4pPr marL="1617663" indent="-230188" defTabSz="939800" eaLnBrk="0" hangingPunct="0">
              <a:spcBef>
                <a:spcPct val="30000"/>
              </a:spcBef>
              <a:defRPr sz="1200">
                <a:solidFill>
                  <a:schemeClr val="tx1"/>
                </a:solidFill>
                <a:latin typeface="Arial" charset="0"/>
              </a:defRPr>
            </a:lvl4pPr>
            <a:lvl5pPr marL="2079625" indent="-230188" defTabSz="939800" eaLnBrk="0" hangingPunct="0">
              <a:spcBef>
                <a:spcPct val="30000"/>
              </a:spcBef>
              <a:defRPr sz="1200">
                <a:solidFill>
                  <a:schemeClr val="tx1"/>
                </a:solidFill>
                <a:latin typeface="Arial" charset="0"/>
              </a:defRPr>
            </a:lvl5pPr>
            <a:lvl6pPr marL="2536825" indent="-230188" defTabSz="939800" eaLnBrk="0" fontAlgn="base" hangingPunct="0">
              <a:spcBef>
                <a:spcPct val="30000"/>
              </a:spcBef>
              <a:spcAft>
                <a:spcPct val="0"/>
              </a:spcAft>
              <a:defRPr sz="1200">
                <a:solidFill>
                  <a:schemeClr val="tx1"/>
                </a:solidFill>
                <a:latin typeface="Arial" charset="0"/>
              </a:defRPr>
            </a:lvl6pPr>
            <a:lvl7pPr marL="2994025" indent="-230188" defTabSz="939800" eaLnBrk="0" fontAlgn="base" hangingPunct="0">
              <a:spcBef>
                <a:spcPct val="30000"/>
              </a:spcBef>
              <a:spcAft>
                <a:spcPct val="0"/>
              </a:spcAft>
              <a:defRPr sz="1200">
                <a:solidFill>
                  <a:schemeClr val="tx1"/>
                </a:solidFill>
                <a:latin typeface="Arial" charset="0"/>
              </a:defRPr>
            </a:lvl7pPr>
            <a:lvl8pPr marL="3451225" indent="-230188" defTabSz="939800" eaLnBrk="0" fontAlgn="base" hangingPunct="0">
              <a:spcBef>
                <a:spcPct val="30000"/>
              </a:spcBef>
              <a:spcAft>
                <a:spcPct val="0"/>
              </a:spcAft>
              <a:defRPr sz="1200">
                <a:solidFill>
                  <a:schemeClr val="tx1"/>
                </a:solidFill>
                <a:latin typeface="Arial" charset="0"/>
              </a:defRPr>
            </a:lvl8pPr>
            <a:lvl9pPr marL="3908425" indent="-230188"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194FA5D3-202D-41E0-87AD-3BAD715890DD}" type="slidenum">
              <a:rPr lang="en-US" altLang="en-US" smtClean="0"/>
              <a:pPr eaLnBrk="1" hangingPunct="1">
                <a:spcBef>
                  <a:spcPct val="0"/>
                </a:spcBef>
              </a:pPr>
              <a:t>2</a:t>
            </a:fld>
            <a:endParaRPr lang="en-US" altLang="en-US" smtClean="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18437"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13</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14</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15</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16</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where your service fits in Standard Business lifecycle process categories or</a:t>
            </a:r>
            <a:r>
              <a:rPr lang="en-US" b="1" baseline="0" dirty="0" smtClean="0"/>
              <a:t> what standard process categories does this service supports</a:t>
            </a:r>
            <a:r>
              <a:rPr lang="en-US" b="1" dirty="0" smtClean="0">
                <a:solidFill>
                  <a:srgbClr val="FF0000"/>
                </a:solidFill>
              </a:rPr>
              <a:t>, e.g. in</a:t>
            </a:r>
            <a:r>
              <a:rPr lang="en-US" b="1" baseline="0" dirty="0" smtClean="0">
                <a:solidFill>
                  <a:srgbClr val="FF0000"/>
                </a:solidFill>
              </a:rPr>
              <a:t> the sample above Trade processing fits in pre-trade and trade process categories.</a:t>
            </a:r>
            <a:endParaRPr lang="en-US" b="1" dirty="0" smtClean="0">
              <a:solidFill>
                <a:srgbClr val="FF0000"/>
              </a:solidFill>
            </a:endParaRPr>
          </a:p>
          <a:p>
            <a:r>
              <a:rPr lang="en-US" dirty="0" smtClean="0"/>
              <a:t>Describe what standard</a:t>
            </a:r>
            <a:r>
              <a:rPr lang="en-US" baseline="0" dirty="0" smtClean="0"/>
              <a:t> l</a:t>
            </a:r>
            <a:r>
              <a:rPr lang="en-US" dirty="0" smtClean="0"/>
              <a:t>ifecycle processes does this service provide</a:t>
            </a:r>
            <a:r>
              <a:rPr lang="en-US" baseline="0" dirty="0" smtClean="0"/>
              <a:t> or provides functions are used in standard processes.</a:t>
            </a:r>
          </a:p>
          <a:p>
            <a:r>
              <a:rPr lang="en-US" baseline="0" dirty="0" smtClean="0"/>
              <a:t>For details of functions in standard processes refer to  https://www.iso20022.org/sites/default/files/documents/dashboards/dashboard_securities_business_processes.pdf and </a:t>
            </a:r>
          </a:p>
          <a:p>
            <a:r>
              <a:rPr lang="en-US" baseline="0" dirty="0" smtClean="0"/>
              <a:t>https://www.iso20022.org/sites/default/files/documents/dashboards/dashboard_payments_business_processes.pdf</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17</a:t>
            </a:fld>
            <a:endParaRPr lang="en-US"/>
          </a:p>
        </p:txBody>
      </p:sp>
    </p:spTree>
    <p:extLst>
      <p:ext uri="{BB962C8B-B14F-4D97-AF65-F5344CB8AC3E}">
        <p14:creationId xmlns:p14="http://schemas.microsoft.com/office/powerpoint/2010/main" val="3212188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18</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19</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20</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21</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22</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50888" indent="-287338" defTabSz="939800" eaLnBrk="0" hangingPunct="0">
              <a:spcBef>
                <a:spcPct val="30000"/>
              </a:spcBef>
              <a:defRPr sz="1200">
                <a:solidFill>
                  <a:schemeClr val="tx1"/>
                </a:solidFill>
                <a:latin typeface="Arial" charset="0"/>
              </a:defRPr>
            </a:lvl2pPr>
            <a:lvl3pPr marL="1154113" indent="-230188" defTabSz="939800" eaLnBrk="0" hangingPunct="0">
              <a:spcBef>
                <a:spcPct val="30000"/>
              </a:spcBef>
              <a:defRPr sz="1200">
                <a:solidFill>
                  <a:schemeClr val="tx1"/>
                </a:solidFill>
                <a:latin typeface="Arial" charset="0"/>
              </a:defRPr>
            </a:lvl3pPr>
            <a:lvl4pPr marL="1617663" indent="-230188" defTabSz="939800" eaLnBrk="0" hangingPunct="0">
              <a:spcBef>
                <a:spcPct val="30000"/>
              </a:spcBef>
              <a:defRPr sz="1200">
                <a:solidFill>
                  <a:schemeClr val="tx1"/>
                </a:solidFill>
                <a:latin typeface="Arial" charset="0"/>
              </a:defRPr>
            </a:lvl4pPr>
            <a:lvl5pPr marL="2079625" indent="-230188" defTabSz="939800" eaLnBrk="0" hangingPunct="0">
              <a:spcBef>
                <a:spcPct val="30000"/>
              </a:spcBef>
              <a:defRPr sz="1200">
                <a:solidFill>
                  <a:schemeClr val="tx1"/>
                </a:solidFill>
                <a:latin typeface="Arial" charset="0"/>
              </a:defRPr>
            </a:lvl5pPr>
            <a:lvl6pPr marL="2536825" indent="-230188" defTabSz="939800" eaLnBrk="0" fontAlgn="base" hangingPunct="0">
              <a:spcBef>
                <a:spcPct val="30000"/>
              </a:spcBef>
              <a:spcAft>
                <a:spcPct val="0"/>
              </a:spcAft>
              <a:defRPr sz="1200">
                <a:solidFill>
                  <a:schemeClr val="tx1"/>
                </a:solidFill>
                <a:latin typeface="Arial" charset="0"/>
              </a:defRPr>
            </a:lvl6pPr>
            <a:lvl7pPr marL="2994025" indent="-230188" defTabSz="939800" eaLnBrk="0" fontAlgn="base" hangingPunct="0">
              <a:spcBef>
                <a:spcPct val="30000"/>
              </a:spcBef>
              <a:spcAft>
                <a:spcPct val="0"/>
              </a:spcAft>
              <a:defRPr sz="1200">
                <a:solidFill>
                  <a:schemeClr val="tx1"/>
                </a:solidFill>
                <a:latin typeface="Arial" charset="0"/>
              </a:defRPr>
            </a:lvl7pPr>
            <a:lvl8pPr marL="3451225" indent="-230188" defTabSz="939800" eaLnBrk="0" fontAlgn="base" hangingPunct="0">
              <a:spcBef>
                <a:spcPct val="30000"/>
              </a:spcBef>
              <a:spcAft>
                <a:spcPct val="0"/>
              </a:spcAft>
              <a:defRPr sz="1200">
                <a:solidFill>
                  <a:schemeClr val="tx1"/>
                </a:solidFill>
                <a:latin typeface="Arial" charset="0"/>
              </a:defRPr>
            </a:lvl8pPr>
            <a:lvl9pPr marL="3908425" indent="-230188"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4A0CB62-A745-44DB-8A17-FE1A696C1D8F}" type="slidenum">
              <a:rPr lang="en-US" altLang="en-US" smtClean="0"/>
              <a:pPr eaLnBrk="1" hangingPunct="1">
                <a:spcBef>
                  <a:spcPct val="0"/>
                </a:spcBef>
              </a:pPr>
              <a:t>3</a:t>
            </a:fld>
            <a:endParaRPr lang="en-US" altLang="en-US"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Introduce and define Service, highlighting it’s business value, and describe it’s sub-services at high level.</a:t>
            </a:r>
          </a:p>
          <a:p>
            <a:pPr eaLnBrk="1" hangingPunct="1"/>
            <a:r>
              <a:rPr lang="en-US" altLang="en-US" dirty="0" smtClean="0"/>
              <a:t>Refer to some Client segments, and solution categories in Service Catalog (https://myshare.bnymellon.net/sites/ctsgwm/ba/Site%20Pages/Service%20Catalog.aspx)</a:t>
            </a:r>
          </a:p>
          <a:p>
            <a:pPr eaLnBrk="1" hangingPunct="1"/>
            <a:r>
              <a:rPr lang="en-US" altLang="en-US" dirty="0" smtClean="0"/>
              <a:t>Please feel free to add additional slides to cover some of the relevant questions.</a:t>
            </a:r>
          </a:p>
          <a:p>
            <a:pPr eaLnBrk="1" hangingPunct="1"/>
            <a:endParaRPr lang="en-US" altLang="en-US" dirty="0" smtClean="0"/>
          </a:p>
        </p:txBody>
      </p:sp>
      <p:sp>
        <p:nvSpPr>
          <p:cNvPr id="19461"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23</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24</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25</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26</a:t>
            </a:fld>
            <a:endParaRPr lang="en-US"/>
          </a:p>
        </p:txBody>
      </p:sp>
    </p:spTree>
    <p:extLst>
      <p:ext uri="{BB962C8B-B14F-4D97-AF65-F5344CB8AC3E}">
        <p14:creationId xmlns:p14="http://schemas.microsoft.com/office/powerpoint/2010/main" val="154269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if Service,</a:t>
            </a:r>
            <a:r>
              <a:rPr lang="en-US" baseline="0" dirty="0" smtClean="0"/>
              <a:t> </a:t>
            </a:r>
            <a:r>
              <a:rPr lang="en-US" dirty="0" smtClean="0"/>
              <a:t>Sub-Services, Applications</a:t>
            </a:r>
            <a:r>
              <a:rPr lang="en-US" baseline="0" dirty="0" smtClean="0"/>
              <a:t> support each globalization topic mentioned above. If not, explain why not.</a:t>
            </a: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28</a:t>
            </a:fld>
            <a:endParaRPr lang="en-US"/>
          </a:p>
        </p:txBody>
      </p:sp>
    </p:spTree>
    <p:extLst>
      <p:ext uri="{BB962C8B-B14F-4D97-AF65-F5344CB8AC3E}">
        <p14:creationId xmlns:p14="http://schemas.microsoft.com/office/powerpoint/2010/main" val="411126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a:t>
            </a:r>
            <a:r>
              <a:rPr lang="en-US" baseline="0" dirty="0" smtClean="0"/>
              <a:t>and explain the technology stack for the service, or sub-service/application from Front End/API to the OS level, covering all delivery channels.</a:t>
            </a:r>
          </a:p>
          <a:p>
            <a:r>
              <a:rPr lang="en-US" b="1" dirty="0" smtClean="0"/>
              <a:t>Repeat</a:t>
            </a:r>
            <a:r>
              <a:rPr lang="en-US" b="1" baseline="0" dirty="0" smtClean="0"/>
              <a:t> the slide for each sub-service/application if the Technology stack used is different for sub-services/applications.</a:t>
            </a:r>
          </a:p>
          <a:p>
            <a:r>
              <a:rPr lang="en-US" b="1" baseline="0" dirty="0" smtClean="0"/>
              <a:t>Highlight any Vendor software, packages etc.</a:t>
            </a:r>
          </a:p>
          <a:p>
            <a:r>
              <a:rPr lang="en-US" dirty="0" smtClean="0"/>
              <a:t>Highlight any roadmap/</a:t>
            </a:r>
            <a:r>
              <a:rPr lang="en-US" baseline="0" dirty="0" smtClean="0"/>
              <a:t> EOL issues with any of the technology components and any roadmap efforts to replace EOL components.</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30</a:t>
            </a:fld>
            <a:endParaRPr lang="en-US"/>
          </a:p>
        </p:txBody>
      </p:sp>
    </p:spTree>
    <p:extLst>
      <p:ext uri="{BB962C8B-B14F-4D97-AF65-F5344CB8AC3E}">
        <p14:creationId xmlns:p14="http://schemas.microsoft.com/office/powerpoint/2010/main" val="1579474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a:t>
            </a:r>
            <a:r>
              <a:rPr lang="en-US" baseline="0" dirty="0" smtClean="0"/>
              <a:t> Logical and/or physical data models on the service, or sub-service/application(s) highlighting </a:t>
            </a:r>
            <a:r>
              <a:rPr lang="en-US" b="1" baseline="0" dirty="0" smtClean="0"/>
              <a:t>significant</a:t>
            </a:r>
            <a:r>
              <a:rPr lang="en-US" baseline="0" dirty="0" smtClean="0"/>
              <a:t> entities and relations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Repeat</a:t>
            </a:r>
            <a:r>
              <a:rPr lang="en-US" b="1" baseline="0" dirty="0" smtClean="0"/>
              <a:t> the slide for each sub-service/application if data models are different for sub-services/applications.</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33</a:t>
            </a:fld>
            <a:endParaRPr lang="en-US"/>
          </a:p>
        </p:txBody>
      </p:sp>
    </p:spTree>
    <p:extLst>
      <p:ext uri="{BB962C8B-B14F-4D97-AF65-F5344CB8AC3E}">
        <p14:creationId xmlns:p14="http://schemas.microsoft.com/office/powerpoint/2010/main" val="518918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Font typeface="+mj-lt"/>
              <a:buNone/>
            </a:pPr>
            <a:r>
              <a:rPr lang="en-US" altLang="en-US" sz="1400" b="1" dirty="0" smtClean="0"/>
              <a:t>Explain the diagram highlighting the points below. Makin sure the font size is legible in normal full screen mode.</a:t>
            </a:r>
          </a:p>
          <a:p>
            <a:pPr marL="0" indent="0" eaLnBrk="1" hangingPunct="1">
              <a:lnSpc>
                <a:spcPct val="90000"/>
              </a:lnSpc>
              <a:buFont typeface="+mj-lt"/>
              <a:buNone/>
            </a:pPr>
            <a:endParaRPr lang="en-US" altLang="en-US" sz="1400" b="1" dirty="0" smtClean="0"/>
          </a:p>
          <a:p>
            <a:pPr marL="0" indent="0" eaLnBrk="1" hangingPunct="1">
              <a:lnSpc>
                <a:spcPct val="90000"/>
              </a:lnSpc>
              <a:buFont typeface="+mj-lt"/>
              <a:buNone/>
            </a:pPr>
            <a:r>
              <a:rPr lang="en-US" altLang="en-US" sz="1400" b="1" dirty="0" smtClean="0"/>
              <a:t>Note: Repeat this diagram for each subservice or applications if those apply different deployment architectures.</a:t>
            </a:r>
          </a:p>
          <a:p>
            <a:pPr marL="342900" indent="-342900" eaLnBrk="1" hangingPunct="1">
              <a:lnSpc>
                <a:spcPct val="90000"/>
              </a:lnSpc>
              <a:buFont typeface="+mj-lt"/>
              <a:buAutoNum type="arabicPeriod"/>
            </a:pPr>
            <a:r>
              <a:rPr lang="en-US" altLang="en-US" sz="1400" dirty="0" smtClean="0"/>
              <a:t>Provide a diagram illustrating how the executable components of your system will be deployed. Includes all deployed components of your architecture:</a:t>
            </a:r>
          </a:p>
          <a:p>
            <a:pPr marL="685800" lvl="1" indent="-228600" eaLnBrk="1" hangingPunct="1">
              <a:lnSpc>
                <a:spcPct val="90000"/>
              </a:lnSpc>
              <a:buFont typeface="Arial" panose="020B0604020202020204" pitchFamily="34" charset="0"/>
              <a:buChar char="•"/>
            </a:pPr>
            <a:r>
              <a:rPr lang="en-US" altLang="en-US" sz="1200" dirty="0" smtClean="0"/>
              <a:t>Desktop/Web</a:t>
            </a:r>
          </a:p>
          <a:p>
            <a:pPr marL="685800" lvl="1" indent="-228600" eaLnBrk="1" hangingPunct="1">
              <a:lnSpc>
                <a:spcPct val="90000"/>
              </a:lnSpc>
              <a:buFont typeface="Arial" panose="020B0604020202020204" pitchFamily="34" charset="0"/>
              <a:buChar char="•"/>
            </a:pPr>
            <a:r>
              <a:rPr lang="en-US" altLang="en-US" sz="1200" dirty="0" smtClean="0"/>
              <a:t>Middle tier</a:t>
            </a:r>
          </a:p>
          <a:p>
            <a:pPr marL="685800" lvl="1" indent="-228600" eaLnBrk="1" hangingPunct="1">
              <a:lnSpc>
                <a:spcPct val="90000"/>
              </a:lnSpc>
              <a:buFont typeface="Arial" panose="020B0604020202020204" pitchFamily="34" charset="0"/>
              <a:buChar char="•"/>
            </a:pPr>
            <a:r>
              <a:rPr lang="en-US" altLang="en-US" sz="1200" dirty="0" smtClean="0"/>
              <a:t>DB</a:t>
            </a:r>
          </a:p>
          <a:p>
            <a:pPr marL="685800" lvl="1" indent="-228600" eaLnBrk="1" hangingPunct="1">
              <a:lnSpc>
                <a:spcPct val="90000"/>
              </a:lnSpc>
              <a:buFont typeface="Arial" panose="020B0604020202020204" pitchFamily="34" charset="0"/>
              <a:buChar char="•"/>
            </a:pPr>
            <a:r>
              <a:rPr lang="en-US" altLang="en-US" sz="1200" dirty="0" smtClean="0"/>
              <a:t>Batch</a:t>
            </a:r>
          </a:p>
          <a:p>
            <a:pPr marL="685800" lvl="1" indent="-228600" eaLnBrk="1" hangingPunct="1">
              <a:lnSpc>
                <a:spcPct val="90000"/>
              </a:lnSpc>
              <a:buFont typeface="Arial" panose="020B0604020202020204" pitchFamily="34" charset="0"/>
              <a:buChar char="•"/>
            </a:pPr>
            <a:r>
              <a:rPr lang="en-US" altLang="en-US" sz="1200" dirty="0" smtClean="0"/>
              <a:t>Input/output flows</a:t>
            </a:r>
          </a:p>
          <a:p>
            <a:pPr marL="342900" indent="-342900" eaLnBrk="1" hangingPunct="1">
              <a:lnSpc>
                <a:spcPct val="90000"/>
              </a:lnSpc>
              <a:buFont typeface="+mj-lt"/>
              <a:buAutoNum type="arabicPeriod"/>
            </a:pPr>
            <a:r>
              <a:rPr lang="en-US" altLang="en-US" sz="1400" dirty="0" smtClean="0"/>
              <a:t>The diagram should exhibit the considerations for</a:t>
            </a:r>
          </a:p>
          <a:p>
            <a:pPr marL="685800" lvl="1" indent="-228600" eaLnBrk="1" hangingPunct="1">
              <a:lnSpc>
                <a:spcPct val="90000"/>
              </a:lnSpc>
              <a:buFont typeface="Arial" panose="020B0604020202020204" pitchFamily="34" charset="0"/>
              <a:buChar char="•"/>
            </a:pPr>
            <a:r>
              <a:rPr lang="en-US" altLang="en-US" sz="1200" dirty="0" smtClean="0"/>
              <a:t>Redundancy/fault tolerance</a:t>
            </a:r>
          </a:p>
          <a:p>
            <a:pPr marL="685800" lvl="1" indent="-228600" eaLnBrk="1" hangingPunct="1">
              <a:lnSpc>
                <a:spcPct val="90000"/>
              </a:lnSpc>
              <a:buFont typeface="Arial" panose="020B0604020202020204" pitchFamily="34" charset="0"/>
              <a:buChar char="•"/>
            </a:pPr>
            <a:r>
              <a:rPr lang="en-US" altLang="en-US" sz="1200" dirty="0" smtClean="0"/>
              <a:t>Scalability</a:t>
            </a:r>
          </a:p>
          <a:p>
            <a:pPr marL="342900" indent="-342900" eaLnBrk="1" hangingPunct="1">
              <a:lnSpc>
                <a:spcPct val="90000"/>
              </a:lnSpc>
              <a:buFont typeface="+mj-lt"/>
              <a:buAutoNum type="arabicPeriod"/>
            </a:pPr>
            <a:r>
              <a:rPr lang="en-US" altLang="en-US" sz="1400" dirty="0" smtClean="0"/>
              <a:t>The diagram should include server families( as, </a:t>
            </a:r>
            <a:r>
              <a:rPr lang="en-US" altLang="en-US" sz="1400" dirty="0" err="1" smtClean="0"/>
              <a:t>db</a:t>
            </a:r>
            <a:r>
              <a:rPr lang="en-US" altLang="en-US" sz="1400" dirty="0" smtClean="0"/>
              <a:t>, </a:t>
            </a:r>
            <a:r>
              <a:rPr lang="en-US" altLang="en-US" sz="1400" dirty="0" err="1" smtClean="0"/>
              <a:t>ws</a:t>
            </a:r>
            <a:r>
              <a:rPr lang="en-US" altLang="en-US" sz="1400" dirty="0" smtClean="0"/>
              <a:t>, in, </a:t>
            </a:r>
            <a:r>
              <a:rPr lang="en-US" altLang="en-US" sz="1400" dirty="0" err="1" smtClean="0"/>
              <a:t>etc</a:t>
            </a:r>
            <a:r>
              <a:rPr lang="en-US" altLang="en-US" sz="1400" dirty="0" smtClean="0"/>
              <a:t>) or actual node in the distributed architecture.</a:t>
            </a:r>
          </a:p>
          <a:p>
            <a:pPr marL="342900" indent="-342900" eaLnBrk="1" hangingPunct="1">
              <a:lnSpc>
                <a:spcPct val="90000"/>
              </a:lnSpc>
              <a:buFont typeface="+mj-lt"/>
              <a:buAutoNum type="arabicPeriod"/>
            </a:pPr>
            <a:r>
              <a:rPr lang="en-US" altLang="en-US" sz="1400" dirty="0" smtClean="0"/>
              <a:t>The diagram should include any external links, vendor considerations or applications that are involved with the project</a:t>
            </a:r>
          </a:p>
          <a:p>
            <a:pPr marL="342900" indent="-342900" eaLnBrk="1" hangingPunct="1">
              <a:lnSpc>
                <a:spcPct val="90000"/>
              </a:lnSpc>
              <a:buFont typeface="+mj-lt"/>
              <a:buAutoNum type="arabicPeriod"/>
            </a:pPr>
            <a:r>
              <a:rPr lang="en-US" altLang="en-US" sz="1400" dirty="0" smtClean="0"/>
              <a:t>If there are any special considerations that should be considered for testing/</a:t>
            </a:r>
            <a:r>
              <a:rPr lang="en-US" altLang="en-US" sz="1400" dirty="0" err="1" smtClean="0"/>
              <a:t>testbeds</a:t>
            </a:r>
            <a:r>
              <a:rPr lang="en-US" altLang="en-US" sz="1400" dirty="0" smtClean="0"/>
              <a:t> a separate diagram should be included to describe this consideration.</a:t>
            </a:r>
          </a:p>
          <a:p>
            <a:pPr marL="342900" indent="-342900" eaLnBrk="1" hangingPunct="1">
              <a:lnSpc>
                <a:spcPct val="90000"/>
              </a:lnSpc>
              <a:buFont typeface="+mj-lt"/>
              <a:buAutoNum type="arabicPeriod"/>
            </a:pPr>
            <a:r>
              <a:rPr lang="en-US" altLang="en-US" sz="1400" dirty="0" smtClean="0"/>
              <a:t>The diagram should also annotate modified (new, enhanced or unchanged use) architecture as well as new servers/nodes using the PAD standard notation scheme.</a:t>
            </a:r>
          </a:p>
          <a:p>
            <a:pPr marL="228600" indent="-228600">
              <a:buFont typeface="+mj-lt"/>
              <a:buAutoNum type="arabicPeriod"/>
            </a:pPr>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36</a:t>
            </a:fld>
            <a:endParaRPr lang="en-US"/>
          </a:p>
        </p:txBody>
      </p:sp>
    </p:spTree>
    <p:extLst>
      <p:ext uri="{BB962C8B-B14F-4D97-AF65-F5344CB8AC3E}">
        <p14:creationId xmlns:p14="http://schemas.microsoft.com/office/powerpoint/2010/main" val="2437254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Repeat</a:t>
            </a:r>
            <a:r>
              <a:rPr lang="en-US" b="1" baseline="0" dirty="0" smtClean="0"/>
              <a:t> the slide for each sub-service/application if the Disaster Recovery procedures are different for sub-services/applications.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smtClean="0"/>
          </a:p>
          <a:p>
            <a:pPr eaLnBrk="1" hangingPunct="1">
              <a:lnSpc>
                <a:spcPct val="90000"/>
              </a:lnSpc>
            </a:pPr>
            <a:r>
              <a:rPr lang="en-US" altLang="en-US" sz="1200" dirty="0" smtClean="0"/>
              <a:t>Failure Points:</a:t>
            </a:r>
          </a:p>
          <a:p>
            <a:pPr eaLnBrk="1" hangingPunct="1">
              <a:lnSpc>
                <a:spcPct val="90000"/>
              </a:lnSpc>
            </a:pPr>
            <a:r>
              <a:rPr lang="en-US" altLang="en-US" sz="1200" dirty="0" smtClean="0"/>
              <a:t>Identify Critical Failure Points within Application – Critical Use Case: List these in the first table</a:t>
            </a:r>
          </a:p>
          <a:p>
            <a:pPr eaLnBrk="1" hangingPunct="1">
              <a:lnSpc>
                <a:spcPct val="90000"/>
              </a:lnSpc>
            </a:pPr>
            <a:r>
              <a:rPr lang="en-US" altLang="en-US" sz="1200" dirty="0" smtClean="0"/>
              <a:t>Identify Failure Action – Steps taking when failure occurs – list these in the second table</a:t>
            </a:r>
          </a:p>
          <a:p>
            <a:pPr eaLnBrk="1" hangingPunct="1">
              <a:lnSpc>
                <a:spcPct val="90000"/>
              </a:lnSpc>
            </a:pPr>
            <a:r>
              <a:rPr lang="en-US" altLang="en-US" sz="1200" dirty="0" smtClean="0"/>
              <a:t>Failure Actions will be assigned an ID (1 thru N): This number will be added on the Critical Failure table for each layer (User Interface, Network, DC, App Server, DB)</a:t>
            </a:r>
          </a:p>
          <a:p>
            <a:pPr eaLnBrk="1" hangingPunct="1">
              <a:lnSpc>
                <a:spcPct val="90000"/>
              </a:lnSpc>
            </a:pPr>
            <a:r>
              <a:rPr lang="en-US" altLang="en-US" sz="1200" dirty="0" smtClean="0"/>
              <a:t>Recovery actions: </a:t>
            </a:r>
          </a:p>
          <a:p>
            <a:pPr marL="0" marR="0" indent="0" algn="l" defTabSz="914400" rtl="0" eaLnBrk="1" fontAlgn="base" latinLnBrk="0" hangingPunct="1">
              <a:lnSpc>
                <a:spcPct val="90000"/>
              </a:lnSpc>
              <a:spcBef>
                <a:spcPct val="30000"/>
              </a:spcBef>
              <a:spcAft>
                <a:spcPct val="0"/>
              </a:spcAft>
              <a:buClrTx/>
              <a:buSzTx/>
              <a:buFontTx/>
              <a:buNone/>
              <a:tabLst/>
              <a:defRPr/>
            </a:pPr>
            <a:r>
              <a:rPr lang="en-US" altLang="en-US" sz="1200" dirty="0" smtClean="0"/>
              <a:t>How Monitored – Detail how Failure will be monitored.</a:t>
            </a:r>
          </a:p>
          <a:p>
            <a:pPr eaLnBrk="1" hangingPunct="1">
              <a:lnSpc>
                <a:spcPct val="90000"/>
              </a:lnSpc>
            </a:pPr>
            <a:endParaRPr lang="en-US" altLang="en-US" sz="1200" dirty="0" smtClean="0"/>
          </a:p>
          <a:p>
            <a:pPr>
              <a:spcBef>
                <a:spcPct val="50000"/>
              </a:spcBef>
              <a:buClrTx/>
              <a:buFontTx/>
              <a:buNone/>
            </a:pPr>
            <a:endParaRPr lang="en-US" altLang="en-US" sz="105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37</a:t>
            </a:fld>
            <a:endParaRPr lang="en-US"/>
          </a:p>
        </p:txBody>
      </p:sp>
    </p:spTree>
    <p:extLst>
      <p:ext uri="{BB962C8B-B14F-4D97-AF65-F5344CB8AC3E}">
        <p14:creationId xmlns:p14="http://schemas.microsoft.com/office/powerpoint/2010/main" val="3256825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Identify where your service fits in Standard Business lifecycle process categories or</a:t>
            </a:r>
            <a:r>
              <a:rPr lang="en-US" b="1" baseline="0" dirty="0" smtClean="0"/>
              <a:t> what standard process categories does this service supports</a:t>
            </a:r>
            <a:r>
              <a:rPr lang="en-US" b="1" dirty="0" smtClean="0">
                <a:solidFill>
                  <a:srgbClr val="FF0000"/>
                </a:solidFill>
              </a:rPr>
              <a:t>, e.g. in</a:t>
            </a:r>
            <a:r>
              <a:rPr lang="en-US" b="1" baseline="0" dirty="0" smtClean="0">
                <a:solidFill>
                  <a:srgbClr val="FF0000"/>
                </a:solidFill>
              </a:rPr>
              <a:t> the sample above Trade processing fits in pre-trade and trade process categories.</a:t>
            </a:r>
            <a:endParaRPr lang="en-US" b="1" dirty="0" smtClean="0">
              <a:solidFill>
                <a:srgbClr val="FF0000"/>
              </a:solidFill>
            </a:endParaRPr>
          </a:p>
          <a:p>
            <a:r>
              <a:rPr lang="en-US" dirty="0" smtClean="0"/>
              <a:t>Describe what standard</a:t>
            </a:r>
            <a:r>
              <a:rPr lang="en-US" baseline="0" dirty="0" smtClean="0"/>
              <a:t> l</a:t>
            </a:r>
            <a:r>
              <a:rPr lang="en-US" dirty="0" smtClean="0"/>
              <a:t>ifecycle processes does this service provide</a:t>
            </a:r>
            <a:r>
              <a:rPr lang="en-US" baseline="0" dirty="0" smtClean="0"/>
              <a:t> or provides functions are used in standard processes.</a:t>
            </a:r>
          </a:p>
          <a:p>
            <a:r>
              <a:rPr lang="en-US" baseline="0" dirty="0" smtClean="0"/>
              <a:t>For details of functions in standard processes refer to  https://www.iso20022.org/sites/default/files/documents/dashboards/dashboard_securities_business_processes.pdf and </a:t>
            </a:r>
          </a:p>
          <a:p>
            <a:r>
              <a:rPr lang="en-US" baseline="0" dirty="0" smtClean="0"/>
              <a:t>https://www.iso20022.org/sites/default/files/documents/dashboards/dashboard_payments_business_processes.pdf</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4</a:t>
            </a:fld>
            <a:endParaRPr lang="en-US"/>
          </a:p>
        </p:txBody>
      </p:sp>
    </p:spTree>
    <p:extLst>
      <p:ext uri="{BB962C8B-B14F-4D97-AF65-F5344CB8AC3E}">
        <p14:creationId xmlns:p14="http://schemas.microsoft.com/office/powerpoint/2010/main" val="321218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50888" indent="-287338" defTabSz="939800" eaLnBrk="0" hangingPunct="0">
              <a:spcBef>
                <a:spcPct val="30000"/>
              </a:spcBef>
              <a:defRPr sz="1200">
                <a:solidFill>
                  <a:schemeClr val="tx1"/>
                </a:solidFill>
                <a:latin typeface="Arial" charset="0"/>
              </a:defRPr>
            </a:lvl2pPr>
            <a:lvl3pPr marL="1154113" indent="-230188" defTabSz="939800" eaLnBrk="0" hangingPunct="0">
              <a:spcBef>
                <a:spcPct val="30000"/>
              </a:spcBef>
              <a:defRPr sz="1200">
                <a:solidFill>
                  <a:schemeClr val="tx1"/>
                </a:solidFill>
                <a:latin typeface="Arial" charset="0"/>
              </a:defRPr>
            </a:lvl3pPr>
            <a:lvl4pPr marL="1617663" indent="-230188" defTabSz="939800" eaLnBrk="0" hangingPunct="0">
              <a:spcBef>
                <a:spcPct val="30000"/>
              </a:spcBef>
              <a:defRPr sz="1200">
                <a:solidFill>
                  <a:schemeClr val="tx1"/>
                </a:solidFill>
                <a:latin typeface="Arial" charset="0"/>
              </a:defRPr>
            </a:lvl4pPr>
            <a:lvl5pPr marL="2079625" indent="-230188" defTabSz="939800" eaLnBrk="0" hangingPunct="0">
              <a:spcBef>
                <a:spcPct val="30000"/>
              </a:spcBef>
              <a:defRPr sz="1200">
                <a:solidFill>
                  <a:schemeClr val="tx1"/>
                </a:solidFill>
                <a:latin typeface="Arial" charset="0"/>
              </a:defRPr>
            </a:lvl5pPr>
            <a:lvl6pPr marL="2536825" indent="-230188" defTabSz="939800" eaLnBrk="0" fontAlgn="base" hangingPunct="0">
              <a:spcBef>
                <a:spcPct val="30000"/>
              </a:spcBef>
              <a:spcAft>
                <a:spcPct val="0"/>
              </a:spcAft>
              <a:defRPr sz="1200">
                <a:solidFill>
                  <a:schemeClr val="tx1"/>
                </a:solidFill>
                <a:latin typeface="Arial" charset="0"/>
              </a:defRPr>
            </a:lvl6pPr>
            <a:lvl7pPr marL="2994025" indent="-230188" defTabSz="939800" eaLnBrk="0" fontAlgn="base" hangingPunct="0">
              <a:spcBef>
                <a:spcPct val="30000"/>
              </a:spcBef>
              <a:spcAft>
                <a:spcPct val="0"/>
              </a:spcAft>
              <a:defRPr sz="1200">
                <a:solidFill>
                  <a:schemeClr val="tx1"/>
                </a:solidFill>
                <a:latin typeface="Arial" charset="0"/>
              </a:defRPr>
            </a:lvl7pPr>
            <a:lvl8pPr marL="3451225" indent="-230188" defTabSz="939800" eaLnBrk="0" fontAlgn="base" hangingPunct="0">
              <a:spcBef>
                <a:spcPct val="30000"/>
              </a:spcBef>
              <a:spcAft>
                <a:spcPct val="0"/>
              </a:spcAft>
              <a:defRPr sz="1200">
                <a:solidFill>
                  <a:schemeClr val="tx1"/>
                </a:solidFill>
                <a:latin typeface="Arial" charset="0"/>
              </a:defRPr>
            </a:lvl8pPr>
            <a:lvl9pPr marL="3908425" indent="-230188"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4E4C8962-0125-47B7-A14F-A5BADBFAB5C8}" type="slidenum">
              <a:rPr lang="en-US" altLang="en-US" smtClean="0"/>
              <a:pPr eaLnBrk="1" hangingPunct="1">
                <a:spcBef>
                  <a:spcPct val="0"/>
                </a:spcBef>
              </a:pPr>
              <a:t>5</a:t>
            </a:fld>
            <a:endParaRPr lang="en-US" altLang="en-US" smtClean="0"/>
          </a:p>
        </p:txBody>
      </p:sp>
      <p:sp>
        <p:nvSpPr>
          <p:cNvPr id="20483"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dirty="0" smtClean="0"/>
              <a:t>Provide a Service context diagram showing Main/Topic service as central point and how it interacts with other services, highlighting key information flows between Main/Topic service and other services. </a:t>
            </a:r>
          </a:p>
          <a:p>
            <a:pPr eaLnBrk="1" hangingPunct="1">
              <a:defRPr/>
            </a:pPr>
            <a:r>
              <a:rPr lang="en-US" altLang="en-US" dirty="0" smtClean="0"/>
              <a:t>Speak about the information flows.</a:t>
            </a:r>
          </a:p>
          <a:p>
            <a:pPr eaLnBrk="1" hangingPunct="1">
              <a:defRPr/>
            </a:pPr>
            <a:r>
              <a:rPr lang="en-US" altLang="en-US" dirty="0" smtClean="0"/>
              <a:t>Key points when creating this diagram:</a:t>
            </a:r>
          </a:p>
          <a:p>
            <a:pPr marL="228600" indent="-228600" eaLnBrk="1" hangingPunct="1">
              <a:buFont typeface="+mj-lt"/>
              <a:buAutoNum type="arabicPeriod"/>
              <a:defRPr/>
            </a:pPr>
            <a:r>
              <a:rPr lang="en-US" altLang="en-US" dirty="0" smtClean="0"/>
              <a:t>Each block must represent a </a:t>
            </a:r>
            <a:r>
              <a:rPr lang="en-US" altLang="en-US" b="1" dirty="0" smtClean="0"/>
              <a:t>service. </a:t>
            </a:r>
            <a:r>
              <a:rPr lang="en-US" altLang="en-US" dirty="0" smtClean="0"/>
              <a:t>The central block must show main/topic service with it’s sub services. </a:t>
            </a:r>
          </a:p>
          <a:p>
            <a:pPr marL="228600" indent="-228600" eaLnBrk="1" hangingPunct="1">
              <a:buFont typeface="+mj-lt"/>
              <a:buAutoNum type="arabicPeriod"/>
              <a:defRPr/>
            </a:pPr>
            <a:r>
              <a:rPr lang="en-US" altLang="en-US" dirty="0" smtClean="0"/>
              <a:t>Other services can show specific subservices as it relates to specific functions/interactions on the diagram. </a:t>
            </a:r>
          </a:p>
          <a:p>
            <a:pPr marL="228600" indent="-228600" eaLnBrk="1" hangingPunct="1">
              <a:buFont typeface="+mj-lt"/>
              <a:buAutoNum type="arabicPeriod"/>
              <a:defRPr/>
            </a:pPr>
            <a:r>
              <a:rPr lang="en-US" altLang="en-US" dirty="0" smtClean="0"/>
              <a:t>Information flow must show type of Data in business terms and direction of flow. </a:t>
            </a:r>
          </a:p>
        </p:txBody>
      </p:sp>
      <p:sp>
        <p:nvSpPr>
          <p:cNvPr id="20485"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Sample provided is from Billing. Highlight core vs non-core capabilities of the service. </a:t>
            </a:r>
          </a:p>
          <a:p>
            <a:r>
              <a:rPr lang="en-US" altLang="en-US" dirty="0" smtClean="0"/>
              <a:t>Refer to Service Catalog for Key functions or sub services https://myshare.bnymellon.net/sites/ctsgwm/ba/Site%20Pages/Service%20Catalog.aspx. </a:t>
            </a:r>
          </a:p>
          <a:p>
            <a:r>
              <a:rPr lang="en-US" altLang="en-US" strike="noStrike" dirty="0" smtClean="0"/>
              <a:t>D</a:t>
            </a:r>
            <a:r>
              <a:rPr lang="en-US" altLang="en-US" dirty="0" smtClean="0"/>
              <a:t>escribe key functions/subservices and talk about any roadmap efforts to move non-core capabilities to other services.</a:t>
            </a:r>
          </a:p>
          <a:p>
            <a:endParaRPr lang="en-US"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t>At the minimum</a:t>
            </a:r>
            <a:r>
              <a:rPr lang="en-US" altLang="en-US" dirty="0" smtClean="0">
                <a:solidFill>
                  <a:srgbClr val="FF0000"/>
                </a:solidFill>
              </a:rPr>
              <a:t>, </a:t>
            </a:r>
            <a:r>
              <a:rPr lang="en-US" altLang="en-US" dirty="0" smtClean="0"/>
              <a:t>mention and explain subservices on service catalog. In addition, expand on that list to include functions that  the service provides but are not on service catalog, as well as functions the are provided by similar service in the industry and may not be supported currently by the service and highlight</a:t>
            </a:r>
            <a:r>
              <a:rPr lang="en-US" altLang="en-US" baseline="0" dirty="0" smtClean="0"/>
              <a:t> these</a:t>
            </a:r>
            <a:r>
              <a:rPr lang="en-US" altLang="en-US" sz="1200" b="1" i="1" dirty="0" smtClean="0"/>
              <a:t>.</a:t>
            </a:r>
          </a:p>
          <a:p>
            <a:endParaRPr lang="en-US" altLang="en-US" dirty="0" smtClean="0"/>
          </a:p>
        </p:txBody>
      </p:sp>
      <p:sp>
        <p:nvSpPr>
          <p:cNvPr id="21508" name="Footer Placeholder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en-US" smtClean="0"/>
          </a:p>
        </p:txBody>
      </p:sp>
      <p:sp>
        <p:nvSpPr>
          <p:cNvPr id="2150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855469EF-5795-4E2D-BBFD-40B32ECB2F35}" type="slidenum">
              <a:rPr lang="en-US" altLang="en-US" smtClean="0"/>
              <a:pPr eaLnBrk="1" hangingPunct="1">
                <a:spcBef>
                  <a:spcPct val="0"/>
                </a:spcBef>
              </a:pPr>
              <a:t>6</a:t>
            </a:fld>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50888" indent="-287338" defTabSz="939800" eaLnBrk="0" hangingPunct="0">
              <a:spcBef>
                <a:spcPct val="30000"/>
              </a:spcBef>
              <a:defRPr sz="1200">
                <a:solidFill>
                  <a:schemeClr val="tx1"/>
                </a:solidFill>
                <a:latin typeface="Arial" charset="0"/>
              </a:defRPr>
            </a:lvl2pPr>
            <a:lvl3pPr marL="1154113" indent="-230188" defTabSz="939800" eaLnBrk="0" hangingPunct="0">
              <a:spcBef>
                <a:spcPct val="30000"/>
              </a:spcBef>
              <a:defRPr sz="1200">
                <a:solidFill>
                  <a:schemeClr val="tx1"/>
                </a:solidFill>
                <a:latin typeface="Arial" charset="0"/>
              </a:defRPr>
            </a:lvl3pPr>
            <a:lvl4pPr marL="1617663" indent="-230188" defTabSz="939800" eaLnBrk="0" hangingPunct="0">
              <a:spcBef>
                <a:spcPct val="30000"/>
              </a:spcBef>
              <a:defRPr sz="1200">
                <a:solidFill>
                  <a:schemeClr val="tx1"/>
                </a:solidFill>
                <a:latin typeface="Arial" charset="0"/>
              </a:defRPr>
            </a:lvl4pPr>
            <a:lvl5pPr marL="2079625" indent="-230188" defTabSz="939800" eaLnBrk="0" hangingPunct="0">
              <a:spcBef>
                <a:spcPct val="30000"/>
              </a:spcBef>
              <a:defRPr sz="1200">
                <a:solidFill>
                  <a:schemeClr val="tx1"/>
                </a:solidFill>
                <a:latin typeface="Arial" charset="0"/>
              </a:defRPr>
            </a:lvl5pPr>
            <a:lvl6pPr marL="2536825" indent="-230188" defTabSz="939800" eaLnBrk="0" fontAlgn="base" hangingPunct="0">
              <a:spcBef>
                <a:spcPct val="30000"/>
              </a:spcBef>
              <a:spcAft>
                <a:spcPct val="0"/>
              </a:spcAft>
              <a:defRPr sz="1200">
                <a:solidFill>
                  <a:schemeClr val="tx1"/>
                </a:solidFill>
                <a:latin typeface="Arial" charset="0"/>
              </a:defRPr>
            </a:lvl6pPr>
            <a:lvl7pPr marL="2994025" indent="-230188" defTabSz="939800" eaLnBrk="0" fontAlgn="base" hangingPunct="0">
              <a:spcBef>
                <a:spcPct val="30000"/>
              </a:spcBef>
              <a:spcAft>
                <a:spcPct val="0"/>
              </a:spcAft>
              <a:defRPr sz="1200">
                <a:solidFill>
                  <a:schemeClr val="tx1"/>
                </a:solidFill>
                <a:latin typeface="Arial" charset="0"/>
              </a:defRPr>
            </a:lvl7pPr>
            <a:lvl8pPr marL="3451225" indent="-230188" defTabSz="939800" eaLnBrk="0" fontAlgn="base" hangingPunct="0">
              <a:spcBef>
                <a:spcPct val="30000"/>
              </a:spcBef>
              <a:spcAft>
                <a:spcPct val="0"/>
              </a:spcAft>
              <a:defRPr sz="1200">
                <a:solidFill>
                  <a:schemeClr val="tx1"/>
                </a:solidFill>
                <a:latin typeface="Arial" charset="0"/>
              </a:defRPr>
            </a:lvl8pPr>
            <a:lvl9pPr marL="3908425" indent="-230188"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24D68E93-FA3C-4036-8307-C406C3D5DC5F}" type="slidenum">
              <a:rPr lang="en-US" altLang="en-US" smtClean="0"/>
              <a:pPr eaLnBrk="1" hangingPunct="1">
                <a:spcBef>
                  <a:spcPct val="0"/>
                </a:spcBef>
              </a:pPr>
              <a:t>8</a:t>
            </a:fld>
            <a:endParaRPr lang="en-US" altLang="en-US" smtClean="0"/>
          </a:p>
        </p:txBody>
      </p:sp>
      <p:sp>
        <p:nvSpPr>
          <p:cNvPr id="22531"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altLang="en-US" dirty="0" smtClean="0"/>
              <a:t>Provide End to End Flow of Key process of the service highlighting the role of Topic Service (e.g. Trade processing in sample) in business terms.</a:t>
            </a:r>
          </a:p>
          <a:p>
            <a:pPr eaLnBrk="1" hangingPunct="1">
              <a:defRPr/>
            </a:pPr>
            <a:r>
              <a:rPr lang="en-US" altLang="en-US" b="1" dirty="0" smtClean="0"/>
              <a:t>Repeat this slide for each Key Flow, and product (Equities, Fixed income</a:t>
            </a:r>
            <a:r>
              <a:rPr lang="en-US" altLang="en-US" b="1" baseline="0" dirty="0" smtClean="0"/>
              <a:t> etc.)</a:t>
            </a:r>
            <a:r>
              <a:rPr lang="en-US" altLang="en-US" b="1" dirty="0" smtClean="0"/>
              <a:t> of the service,</a:t>
            </a:r>
            <a:r>
              <a:rPr lang="en-US" altLang="en-US" b="1" baseline="0" dirty="0" smtClean="0"/>
              <a:t> if flows are different.</a:t>
            </a:r>
            <a:endParaRPr lang="en-US" altLang="en-US" b="1" dirty="0" smtClean="0"/>
          </a:p>
          <a:p>
            <a:pPr eaLnBrk="1" hangingPunct="1">
              <a:defRPr/>
            </a:pPr>
            <a:r>
              <a:rPr lang="en-US" altLang="en-US" dirty="0" smtClean="0"/>
              <a:t>Key points when creating this diagram:</a:t>
            </a:r>
          </a:p>
          <a:p>
            <a:pPr marL="228600" indent="-228600" eaLnBrk="1" hangingPunct="1">
              <a:buFont typeface="+mj-lt"/>
              <a:buAutoNum type="arabicPeriod"/>
              <a:defRPr/>
            </a:pPr>
            <a:r>
              <a:rPr lang="en-US" altLang="en-US" dirty="0" smtClean="0"/>
              <a:t>Swim lanes must represent services or external entity name e.g. Client, Investor, Settlement Agency etc.</a:t>
            </a:r>
          </a:p>
          <a:p>
            <a:pPr marL="228600" indent="-228600" eaLnBrk="1" hangingPunct="1">
              <a:buFont typeface="+mj-lt"/>
              <a:buAutoNum type="arabicPeriod"/>
              <a:defRPr/>
            </a:pPr>
            <a:r>
              <a:rPr lang="en-US" altLang="en-US" dirty="0" smtClean="0"/>
              <a:t>Each activity must specify details in business terms.</a:t>
            </a:r>
          </a:p>
          <a:p>
            <a:pPr marL="228600" indent="-228600" eaLnBrk="1" hangingPunct="1">
              <a:buFont typeface="+mj-lt"/>
              <a:buAutoNum type="arabicPeriod"/>
              <a:defRPr/>
            </a:pPr>
            <a:r>
              <a:rPr lang="en-US" altLang="en-US" dirty="0" smtClean="0"/>
              <a:t>Align activities to standard lifecycle processes</a:t>
            </a:r>
            <a:r>
              <a:rPr lang="en-US" altLang="en-US" baseline="0" dirty="0" smtClean="0"/>
              <a:t> (slide #4), and reflected in top header </a:t>
            </a:r>
          </a:p>
          <a:p>
            <a:pPr marL="228600" indent="-228600" eaLnBrk="1" hangingPunct="1">
              <a:buFont typeface="+mj-lt"/>
              <a:buAutoNum type="arabicPeriod"/>
              <a:defRPr/>
            </a:pPr>
            <a:r>
              <a:rPr lang="en-US" altLang="en-US" dirty="0" smtClean="0"/>
              <a:t>Interaction/flow between activities must specify data in business terms and also of direction of data flow.</a:t>
            </a:r>
          </a:p>
          <a:p>
            <a:pPr marL="228600" indent="-228600" eaLnBrk="1" hangingPunct="1">
              <a:buFont typeface="+mj-lt"/>
              <a:buAutoNum type="arabicPeriod"/>
              <a:defRPr/>
            </a:pPr>
            <a:r>
              <a:rPr lang="en-US" altLang="en-US" dirty="0" smtClean="0"/>
              <a:t>Highlight the swim lane(s) of Main/Topic service.</a:t>
            </a:r>
          </a:p>
          <a:p>
            <a:pPr marL="228600" indent="-228600" eaLnBrk="1" hangingPunct="1">
              <a:buFont typeface="+mj-lt"/>
              <a:buAutoNum type="arabicPeriod"/>
              <a:defRPr/>
            </a:pPr>
            <a:r>
              <a:rPr lang="en-US" altLang="en-US" dirty="0" smtClean="0"/>
              <a:t>Remember to number the activities</a:t>
            </a:r>
          </a:p>
          <a:p>
            <a:pPr eaLnBrk="1" hangingPunct="1">
              <a:defRPr/>
            </a:pPr>
            <a:endParaRPr lang="en-US" altLang="en-US" dirty="0" smtClean="0"/>
          </a:p>
        </p:txBody>
      </p:sp>
      <p:sp>
        <p:nvSpPr>
          <p:cNvPr id="22533" name="Footer Placeholder 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spcBef>
                <a:spcPct val="30000"/>
              </a:spcBef>
              <a:defRPr sz="1200">
                <a:solidFill>
                  <a:schemeClr val="tx1"/>
                </a:solidFill>
                <a:latin typeface="Arial" charset="0"/>
              </a:defRPr>
            </a:lvl1pPr>
            <a:lvl2pPr marL="742950" indent="-285750" defTabSz="939800" eaLnBrk="0" hangingPunct="0">
              <a:spcBef>
                <a:spcPct val="30000"/>
              </a:spcBef>
              <a:defRPr sz="1200">
                <a:solidFill>
                  <a:schemeClr val="tx1"/>
                </a:solidFill>
                <a:latin typeface="Arial" charset="0"/>
              </a:defRPr>
            </a:lvl2pPr>
            <a:lvl3pPr marL="1143000" indent="-228600" defTabSz="939800" eaLnBrk="0" hangingPunct="0">
              <a:spcBef>
                <a:spcPct val="30000"/>
              </a:spcBef>
              <a:defRPr sz="1200">
                <a:solidFill>
                  <a:schemeClr val="tx1"/>
                </a:solidFill>
                <a:latin typeface="Arial" charset="0"/>
              </a:defRPr>
            </a:lvl3pPr>
            <a:lvl4pPr marL="1600200" indent="-228600" defTabSz="939800" eaLnBrk="0" hangingPunct="0">
              <a:spcBef>
                <a:spcPct val="30000"/>
              </a:spcBef>
              <a:defRPr sz="1200">
                <a:solidFill>
                  <a:schemeClr val="tx1"/>
                </a:solidFill>
                <a:latin typeface="Arial" charset="0"/>
              </a:defRPr>
            </a:lvl4pPr>
            <a:lvl5pPr marL="2057400" indent="-228600" defTabSz="939800" eaLnBrk="0" hangingPunct="0">
              <a:spcBef>
                <a:spcPct val="30000"/>
              </a:spcBef>
              <a:defRPr sz="1200">
                <a:solidFill>
                  <a:schemeClr val="tx1"/>
                </a:solidFill>
                <a:latin typeface="Arial" charset="0"/>
              </a:defRPr>
            </a:lvl5pPr>
            <a:lvl6pPr marL="2514600" indent="-228600" defTabSz="939800" eaLnBrk="0" fontAlgn="base" hangingPunct="0">
              <a:spcBef>
                <a:spcPct val="30000"/>
              </a:spcBef>
              <a:spcAft>
                <a:spcPct val="0"/>
              </a:spcAft>
              <a:defRPr sz="1200">
                <a:solidFill>
                  <a:schemeClr val="tx1"/>
                </a:solidFill>
                <a:latin typeface="Arial" charset="0"/>
              </a:defRPr>
            </a:lvl6pPr>
            <a:lvl7pPr marL="2971800" indent="-228600" defTabSz="939800" eaLnBrk="0" fontAlgn="base" hangingPunct="0">
              <a:spcBef>
                <a:spcPct val="30000"/>
              </a:spcBef>
              <a:spcAft>
                <a:spcPct val="0"/>
              </a:spcAft>
              <a:defRPr sz="1200">
                <a:solidFill>
                  <a:schemeClr val="tx1"/>
                </a:solidFill>
                <a:latin typeface="Arial" charset="0"/>
              </a:defRPr>
            </a:lvl7pPr>
            <a:lvl8pPr marL="3429000" indent="-228600" defTabSz="939800" eaLnBrk="0" fontAlgn="base" hangingPunct="0">
              <a:spcBef>
                <a:spcPct val="30000"/>
              </a:spcBef>
              <a:spcAft>
                <a:spcPct val="0"/>
              </a:spcAft>
              <a:defRPr sz="1200">
                <a:solidFill>
                  <a:schemeClr val="tx1"/>
                </a:solidFill>
                <a:latin typeface="Arial" charset="0"/>
              </a:defRPr>
            </a:lvl8pPr>
            <a:lvl9pPr marL="3886200" indent="-228600" defTabSz="939800" eaLnBrk="0" fontAlgn="base" hangingPunct="0">
              <a:spcBef>
                <a:spcPct val="30000"/>
              </a:spcBef>
              <a:spcAft>
                <a:spcPct val="0"/>
              </a:spcAft>
              <a:defRPr sz="1200">
                <a:solidFill>
                  <a:schemeClr val="tx1"/>
                </a:solidFill>
                <a:latin typeface="Arial" charset="0"/>
              </a:defRPr>
            </a:lvl9pPr>
          </a:lstStyle>
          <a:p>
            <a:pPr eaLnBrk="1" hangingPunct="1">
              <a:spcBef>
                <a:spcPct val="0"/>
              </a:spcBef>
            </a:pPr>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a list of</a:t>
            </a:r>
            <a:r>
              <a:rPr lang="en-US" baseline="0" dirty="0" smtClean="0"/>
              <a:t> key business terms and any abbreviations/acronyms used in the presentation or frequently used in service .</a:t>
            </a:r>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9</a:t>
            </a:fld>
            <a:endParaRPr lang="en-US"/>
          </a:p>
        </p:txBody>
      </p:sp>
    </p:spTree>
    <p:extLst>
      <p:ext uri="{BB962C8B-B14F-4D97-AF65-F5344CB8AC3E}">
        <p14:creationId xmlns:p14="http://schemas.microsoft.com/office/powerpoint/2010/main" val="140440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Show each of these during presentation and briefly explain each.</a:t>
            </a:r>
            <a:endParaRPr lang="en-US" b="1"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10</a:t>
            </a:fld>
            <a:endParaRPr lang="en-US"/>
          </a:p>
        </p:txBody>
      </p:sp>
    </p:spTree>
    <p:extLst>
      <p:ext uri="{BB962C8B-B14F-4D97-AF65-F5344CB8AC3E}">
        <p14:creationId xmlns:p14="http://schemas.microsoft.com/office/powerpoint/2010/main" val="726981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key screens/Front</a:t>
            </a:r>
            <a:r>
              <a:rPr lang="en-US" baseline="0" dirty="0" smtClean="0"/>
              <a:t> End elements provided by this service, if applicable. If the service has no Front End interfaces, this slide/video can be skipped. </a:t>
            </a:r>
          </a:p>
          <a:p>
            <a:r>
              <a:rPr lang="en-US" baseline="0" dirty="0" smtClean="0"/>
              <a:t>If possible record and provide a short screen capture video explaining Front End Interaction flow of key screens of the service.</a:t>
            </a:r>
          </a:p>
          <a:p>
            <a:endParaRPr lang="en-US" baseline="0" dirty="0" smtClean="0"/>
          </a:p>
          <a:p>
            <a:endParaRPr lang="en-US" baseline="0" dirty="0" smtClean="0"/>
          </a:p>
          <a:p>
            <a:endParaRPr lang="en-US" baseline="0" dirty="0" smtClean="0"/>
          </a:p>
          <a:p>
            <a:endParaRPr lang="en-US" dirty="0"/>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D4D40B4A-A107-4AFB-8595-8B1EBC3CF092}" type="slidenum">
              <a:rPr lang="en-US" smtClean="0"/>
              <a:pPr>
                <a:defRPr/>
              </a:pPr>
              <a:t>12</a:t>
            </a:fld>
            <a:endParaRPr lang="en-US"/>
          </a:p>
        </p:txBody>
      </p:sp>
    </p:spTree>
    <p:extLst>
      <p:ext uri="{BB962C8B-B14F-4D97-AF65-F5344CB8AC3E}">
        <p14:creationId xmlns:p14="http://schemas.microsoft.com/office/powerpoint/2010/main" val="1542691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solidFill>
          <a:schemeClr val="tx1"/>
        </a:solidFill>
        <a:effectLst/>
      </p:bgPr>
    </p:bg>
    <p:spTree>
      <p:nvGrpSpPr>
        <p:cNvPr id="1" name=""/>
        <p:cNvGrpSpPr/>
        <p:nvPr/>
      </p:nvGrpSpPr>
      <p:grpSpPr>
        <a:xfrm>
          <a:off x="0" y="0"/>
          <a:ext cx="0" cy="0"/>
          <a:chOff x="0" y="0"/>
          <a:chExt cx="0" cy="0"/>
        </a:xfrm>
      </p:grpSpPr>
      <p:grpSp>
        <p:nvGrpSpPr>
          <p:cNvPr id="3" name="Group 5"/>
          <p:cNvGrpSpPr>
            <a:grpSpLocks/>
          </p:cNvGrpSpPr>
          <p:nvPr/>
        </p:nvGrpSpPr>
        <p:grpSpPr bwMode="auto">
          <a:xfrm>
            <a:off x="457200" y="5654675"/>
            <a:ext cx="8226425" cy="55563"/>
            <a:chOff x="288" y="3922"/>
            <a:chExt cx="5182" cy="40"/>
          </a:xfrm>
        </p:grpSpPr>
        <p:sp>
          <p:nvSpPr>
            <p:cNvPr id="4" name="Rectangle 6"/>
            <p:cNvSpPr>
              <a:spLocks noChangeArrowheads="1"/>
            </p:cNvSpPr>
            <p:nvPr userDrawn="1"/>
          </p:nvSpPr>
          <p:spPr bwMode="auto">
            <a:xfrm>
              <a:off x="288" y="3922"/>
              <a:ext cx="864" cy="40"/>
            </a:xfrm>
            <a:prstGeom prst="rect">
              <a:avLst/>
            </a:prstGeom>
            <a:solidFill>
              <a:srgbClr val="636B7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5" name="Rectangle 7"/>
            <p:cNvSpPr>
              <a:spLocks noChangeArrowheads="1"/>
            </p:cNvSpPr>
            <p:nvPr userDrawn="1"/>
          </p:nvSpPr>
          <p:spPr bwMode="auto">
            <a:xfrm>
              <a:off x="1152" y="3922"/>
              <a:ext cx="863" cy="40"/>
            </a:xfrm>
            <a:prstGeom prst="rect">
              <a:avLst/>
            </a:prstGeom>
            <a:solidFill>
              <a:srgbClr val="78400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6" name="Rectangle 8"/>
            <p:cNvSpPr>
              <a:spLocks noChangeArrowheads="1"/>
            </p:cNvSpPr>
            <p:nvPr userDrawn="1"/>
          </p:nvSpPr>
          <p:spPr bwMode="auto">
            <a:xfrm>
              <a:off x="2015" y="3922"/>
              <a:ext cx="864" cy="40"/>
            </a:xfrm>
            <a:prstGeom prst="rect">
              <a:avLst/>
            </a:prstGeom>
            <a:solidFill>
              <a:srgbClr val="006B3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7" name="Rectangle 9"/>
            <p:cNvSpPr>
              <a:spLocks noChangeArrowheads="1"/>
            </p:cNvSpPr>
            <p:nvPr userDrawn="1"/>
          </p:nvSpPr>
          <p:spPr bwMode="auto">
            <a:xfrm>
              <a:off x="2879" y="3922"/>
              <a:ext cx="864" cy="40"/>
            </a:xfrm>
            <a:prstGeom prst="rect">
              <a:avLst/>
            </a:prstGeom>
            <a:solidFill>
              <a:srgbClr val="D959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8" name="Rectangle 10"/>
            <p:cNvSpPr>
              <a:spLocks noChangeArrowheads="1"/>
            </p:cNvSpPr>
            <p:nvPr userDrawn="1"/>
          </p:nvSpPr>
          <p:spPr bwMode="auto">
            <a:xfrm>
              <a:off x="3743" y="3922"/>
              <a:ext cx="863" cy="40"/>
            </a:xfrm>
            <a:prstGeom prst="rect">
              <a:avLst/>
            </a:prstGeom>
            <a:solidFill>
              <a:srgbClr val="003D6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9" name="Rectangle 11"/>
            <p:cNvSpPr>
              <a:spLocks noChangeArrowheads="1"/>
            </p:cNvSpPr>
            <p:nvPr userDrawn="1"/>
          </p:nvSpPr>
          <p:spPr bwMode="auto">
            <a:xfrm>
              <a:off x="4606" y="3922"/>
              <a:ext cx="864" cy="40"/>
            </a:xfrm>
            <a:prstGeom prst="rect">
              <a:avLst/>
            </a:prstGeom>
            <a:solidFill>
              <a:srgbClr val="9C301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grpSp>
      <p:sp>
        <p:nvSpPr>
          <p:cNvPr id="10" name="Rectangle 14"/>
          <p:cNvSpPr>
            <a:spLocks noChangeArrowheads="1"/>
          </p:cNvSpPr>
          <p:nvPr/>
        </p:nvSpPr>
        <p:spPr bwMode="black">
          <a:xfrm>
            <a:off x="460375" y="5470525"/>
            <a:ext cx="82264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r>
              <a:rPr lang="en-US" altLang="en-US" sz="600" dirty="0" smtClean="0">
                <a:solidFill>
                  <a:schemeClr val="bg1"/>
                </a:solidFill>
              </a:rPr>
              <a:t>©Copyright 2007, Pershing LLC, member FINRA, NYSE, SIPC. Trademark(s) belong to their respective owners. The information contained herein is proprietary to Pershing LLC and may not be reproduced or distributed.</a:t>
            </a:r>
          </a:p>
        </p:txBody>
      </p:sp>
      <p:pic>
        <p:nvPicPr>
          <p:cNvPr id="11" name="Picture 37" descr="iNautix-TBONYM-Pershing-Blk"/>
          <p:cNvPicPr>
            <a:picLocks noChangeAspect="1" noChangeArrowheads="1"/>
          </p:cNvPicPr>
          <p:nvPr/>
        </p:nvPicPr>
        <p:blipFill>
          <a:blip r:embed="rId2" cstate="print">
            <a:extLst>
              <a:ext uri="{28A0092B-C50C-407E-A947-70E740481C1C}">
                <a14:useLocalDpi xmlns:a14="http://schemas.microsoft.com/office/drawing/2010/main" val="0"/>
              </a:ext>
            </a:extLst>
          </a:blip>
          <a:srcRect l="10159" t="73788" r="9264"/>
          <a:stretch>
            <a:fillRect/>
          </a:stretch>
        </p:blipFill>
        <p:spPr bwMode="auto">
          <a:xfrm>
            <a:off x="7091363" y="6045200"/>
            <a:ext cx="15922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9" descr="PER General Use Final"/>
          <p:cNvPicPr>
            <a:picLocks noChangeAspect="1" noChangeArrowheads="1"/>
          </p:cNvPicPr>
          <p:nvPr userDrawn="1"/>
        </p:nvPicPr>
        <p:blipFill>
          <a:blip r:embed="rId3">
            <a:extLst>
              <a:ext uri="{28A0092B-C50C-407E-A947-70E740481C1C}">
                <a14:useLocalDpi xmlns:a14="http://schemas.microsoft.com/office/drawing/2010/main" val="0"/>
              </a:ext>
            </a:extLst>
          </a:blip>
          <a:srcRect b="60023"/>
          <a:stretch>
            <a:fillRect/>
          </a:stretch>
        </p:blipFill>
        <p:spPr bwMode="auto">
          <a:xfrm>
            <a:off x="0" y="0"/>
            <a:ext cx="91440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0"/>
          <p:cNvSpPr>
            <a:spLocks noChangeArrowheads="1"/>
          </p:cNvSpPr>
          <p:nvPr userDrawn="1"/>
        </p:nvSpPr>
        <p:spPr bwMode="black">
          <a:xfrm>
            <a:off x="457200" y="6149975"/>
            <a:ext cx="58658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b">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spcBef>
                <a:spcPct val="50000"/>
              </a:spcBef>
              <a:buClr>
                <a:schemeClr val="accent1"/>
              </a:buClr>
              <a:buFont typeface="Wingdings" pitchFamily="2" charset="2"/>
              <a:buNone/>
              <a:defRPr/>
            </a:pPr>
            <a:r>
              <a:rPr lang="en-US" altLang="en-US" sz="1600" b="1" dirty="0" smtClean="0">
                <a:solidFill>
                  <a:schemeClr val="bg2"/>
                </a:solidFill>
              </a:rPr>
              <a:t>A Presentation to CTS</a:t>
            </a:r>
          </a:p>
        </p:txBody>
      </p:sp>
      <p:sp>
        <p:nvSpPr>
          <p:cNvPr id="14" name="Rectangle 13"/>
          <p:cNvSpPr txBox="1">
            <a:spLocks noChangeArrowheads="1"/>
          </p:cNvSpPr>
          <p:nvPr userDrawn="1"/>
        </p:nvSpPr>
        <p:spPr bwMode="auto">
          <a:xfrm>
            <a:off x="611188" y="3505200"/>
            <a:ext cx="4037012"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Service Leader: &lt;Service Leader &gt;</a:t>
            </a:r>
          </a:p>
        </p:txBody>
      </p:sp>
      <p:sp>
        <p:nvSpPr>
          <p:cNvPr id="15" name="Rectangle 13"/>
          <p:cNvSpPr txBox="1">
            <a:spLocks noChangeArrowheads="1"/>
          </p:cNvSpPr>
          <p:nvPr userDrawn="1"/>
        </p:nvSpPr>
        <p:spPr bwMode="auto">
          <a:xfrm>
            <a:off x="614363" y="3817938"/>
            <a:ext cx="4037012"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Service Champion: &lt;Service Champion&gt;</a:t>
            </a:r>
          </a:p>
        </p:txBody>
      </p:sp>
      <p:sp>
        <p:nvSpPr>
          <p:cNvPr id="16" name="Rectangle 13"/>
          <p:cNvSpPr txBox="1">
            <a:spLocks noChangeArrowheads="1"/>
          </p:cNvSpPr>
          <p:nvPr userDrawn="1"/>
        </p:nvSpPr>
        <p:spPr bwMode="auto">
          <a:xfrm>
            <a:off x="623888" y="4122738"/>
            <a:ext cx="4037012"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L3 Manager: &lt;L3 Manager&gt;</a:t>
            </a:r>
          </a:p>
        </p:txBody>
      </p:sp>
      <p:sp>
        <p:nvSpPr>
          <p:cNvPr id="17" name="Rectangle 13"/>
          <p:cNvSpPr txBox="1">
            <a:spLocks noChangeArrowheads="1"/>
          </p:cNvSpPr>
          <p:nvPr userDrawn="1"/>
        </p:nvSpPr>
        <p:spPr bwMode="auto">
          <a:xfrm>
            <a:off x="614363" y="4427538"/>
            <a:ext cx="4037012"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Presenter: &lt;Presenter&gt; &lt;Presenter Role&gt;</a:t>
            </a:r>
          </a:p>
        </p:txBody>
      </p:sp>
      <p:sp>
        <p:nvSpPr>
          <p:cNvPr id="18" name="Rectangle 13"/>
          <p:cNvSpPr txBox="1">
            <a:spLocks noChangeArrowheads="1"/>
          </p:cNvSpPr>
          <p:nvPr userDrawn="1"/>
        </p:nvSpPr>
        <p:spPr bwMode="auto">
          <a:xfrm>
            <a:off x="614363" y="4732338"/>
            <a:ext cx="4037012"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Date: &lt;Date&gt;</a:t>
            </a:r>
          </a:p>
        </p:txBody>
      </p:sp>
      <p:sp>
        <p:nvSpPr>
          <p:cNvPr id="19" name="TextBox 18"/>
          <p:cNvSpPr txBox="1">
            <a:spLocks noChangeArrowheads="1"/>
          </p:cNvSpPr>
          <p:nvPr userDrawn="1"/>
        </p:nvSpPr>
        <p:spPr bwMode="auto">
          <a:xfrm>
            <a:off x="7696200" y="6488113"/>
            <a:ext cx="9144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r" eaLnBrk="1" hangingPunct="1">
              <a:defRPr/>
            </a:pPr>
            <a:r>
              <a:rPr lang="en-US" altLang="en-US" smtClean="0">
                <a:solidFill>
                  <a:schemeClr val="bg2"/>
                </a:solidFill>
              </a:rPr>
              <a:t>Page </a:t>
            </a:r>
            <a:fld id="{AFBA70AF-1B51-4334-961B-CE4CCF11B270}" type="slidenum">
              <a:rPr lang="en-US" altLang="en-US" smtClean="0">
                <a:solidFill>
                  <a:schemeClr val="bg2"/>
                </a:solidFill>
              </a:rPr>
              <a:pPr algn="r" eaLnBrk="1" hangingPunct="1">
                <a:defRPr/>
              </a:pPr>
              <a:t>‹#›</a:t>
            </a:fld>
            <a:endParaRPr lang="en-US" altLang="en-US" smtClean="0">
              <a:solidFill>
                <a:schemeClr val="bg2"/>
              </a:solidFill>
            </a:endParaRPr>
          </a:p>
        </p:txBody>
      </p:sp>
      <p:sp>
        <p:nvSpPr>
          <p:cNvPr id="20" name="Rectangle 13"/>
          <p:cNvSpPr txBox="1">
            <a:spLocks noChangeArrowheads="1"/>
          </p:cNvSpPr>
          <p:nvPr userDrawn="1"/>
        </p:nvSpPr>
        <p:spPr bwMode="auto">
          <a:xfrm>
            <a:off x="4562475" y="3513138"/>
            <a:ext cx="4035425"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Business Owner: &lt;Business Owner&gt;</a:t>
            </a:r>
          </a:p>
        </p:txBody>
      </p:sp>
      <p:sp>
        <p:nvSpPr>
          <p:cNvPr id="21" name="Rectangle 13"/>
          <p:cNvSpPr txBox="1">
            <a:spLocks noChangeArrowheads="1"/>
          </p:cNvSpPr>
          <p:nvPr userDrawn="1"/>
        </p:nvSpPr>
        <p:spPr bwMode="auto">
          <a:xfrm>
            <a:off x="4565650" y="3825875"/>
            <a:ext cx="4035425"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Business Theme PM: &lt; Business Theme PM &gt;</a:t>
            </a:r>
          </a:p>
        </p:txBody>
      </p:sp>
      <p:sp>
        <p:nvSpPr>
          <p:cNvPr id="22" name="Rectangle 13"/>
          <p:cNvSpPr txBox="1">
            <a:spLocks noChangeArrowheads="1"/>
          </p:cNvSpPr>
          <p:nvPr userDrawn="1"/>
        </p:nvSpPr>
        <p:spPr bwMode="auto">
          <a:xfrm>
            <a:off x="4575175" y="4130675"/>
            <a:ext cx="4035425" cy="276225"/>
          </a:xfrm>
          <a:prstGeom prst="rect">
            <a:avLst/>
          </a:prstGeom>
          <a:noFill/>
          <a:ln algn="ct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rtl="0" eaLnBrk="0" fontAlgn="base" hangingPunct="0">
              <a:spcBef>
                <a:spcPct val="0"/>
              </a:spcBef>
              <a:spcAft>
                <a:spcPct val="0"/>
              </a:spcAft>
              <a:buClrTx/>
              <a:buFontTx/>
              <a:buNone/>
              <a:defRPr sz="2400" b="1">
                <a:solidFill>
                  <a:schemeClr val="folHlink"/>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eaLnBrk="1" hangingPunct="1">
              <a:defRPr/>
            </a:pPr>
            <a:r>
              <a:rPr lang="en-US" altLang="en-US" sz="1200" dirty="0" smtClean="0"/>
              <a:t>Service PM: &lt;Service PM&gt;</a:t>
            </a:r>
          </a:p>
        </p:txBody>
      </p:sp>
      <p:sp>
        <p:nvSpPr>
          <p:cNvPr id="56332" name="Rectangle 12"/>
          <p:cNvSpPr>
            <a:spLocks noGrp="1" noChangeArrowheads="1"/>
          </p:cNvSpPr>
          <p:nvPr>
            <p:ph type="ctrTitle" sz="quarter"/>
          </p:nvPr>
        </p:nvSpPr>
        <p:spPr bwMode="black">
          <a:xfrm>
            <a:off x="460375" y="2585720"/>
            <a:ext cx="5865813" cy="492443"/>
          </a:xfrm>
          <a:ln w="25400"/>
        </p:spPr>
        <p:txBody>
          <a:bodyPr anchor="b">
            <a:spAutoFit/>
          </a:bodyPr>
          <a:lstStyle>
            <a:lvl1pPr>
              <a:spcBef>
                <a:spcPct val="50000"/>
              </a:spcBef>
              <a:buClr>
                <a:schemeClr val="accent1"/>
              </a:buClr>
              <a:buFont typeface="Wingdings" pitchFamily="2" charset="2"/>
              <a:buNone/>
              <a:defRPr sz="1600"/>
            </a:lvl1pPr>
          </a:lstStyle>
          <a:p>
            <a:r>
              <a:rPr lang="en-US" altLang="en-US" dirty="0" smtClean="0"/>
              <a:t>Click to edit Master title style</a:t>
            </a:r>
            <a:endParaRPr lang="en-US" dirty="0"/>
          </a:p>
        </p:txBody>
      </p:sp>
      <p:sp>
        <p:nvSpPr>
          <p:cNvPr id="23" name="Rectangle 44"/>
          <p:cNvSpPr>
            <a:spLocks noGrp="1" noChangeArrowheads="1"/>
          </p:cNvSpPr>
          <p:nvPr>
            <p:ph type="ftr" sz="quarter" idx="10"/>
          </p:nvPr>
        </p:nvSpPr>
        <p:spPr>
          <a:xfrm>
            <a:off x="3124200" y="6397625"/>
            <a:ext cx="2895600" cy="301625"/>
          </a:xfrm>
        </p:spPr>
        <p:txBody>
          <a:bodyPr anchor="t"/>
          <a:lstStyle>
            <a:lvl1pPr>
              <a:defRPr>
                <a:solidFill>
                  <a:schemeClr val="bg2"/>
                </a:solidFill>
              </a:defRPr>
            </a:lvl1pPr>
          </a:lstStyle>
          <a:p>
            <a:pPr>
              <a:defRPr/>
            </a:pPr>
            <a:r>
              <a:rPr lang="en-US" dirty="0" smtClean="0"/>
              <a:t>SKS V2017 1.0</a:t>
            </a:r>
            <a:endParaRPr lang="en-US" dirty="0"/>
          </a:p>
        </p:txBody>
      </p:sp>
    </p:spTree>
    <p:extLst>
      <p:ext uri="{BB962C8B-B14F-4D97-AF65-F5344CB8AC3E}">
        <p14:creationId xmlns:p14="http://schemas.microsoft.com/office/powerpoint/2010/main" val="275366713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Page </a:t>
            </a:r>
            <a:fld id="{2A6A984E-FBA7-486E-BB3C-CDA9B5686B23}" type="slidenum">
              <a:rPr lang="en-US"/>
              <a:pPr>
                <a:defRPr/>
              </a:pPr>
              <a:t>‹#›</a:t>
            </a:fld>
            <a:endParaRPr lang="en-US"/>
          </a:p>
        </p:txBody>
      </p:sp>
      <p:sp>
        <p:nvSpPr>
          <p:cNvPr id="5"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1127198726"/>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51435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5143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Page </a:t>
            </a:r>
            <a:fld id="{69A77FC0-41FB-4457-B521-C32E293ACA36}" type="slidenum">
              <a:rPr lang="en-US"/>
              <a:pPr>
                <a:defRPr/>
              </a:pPr>
              <a:t>‹#›</a:t>
            </a:fld>
            <a:endParaRPr lang="en-US"/>
          </a:p>
        </p:txBody>
      </p:sp>
      <p:sp>
        <p:nvSpPr>
          <p:cNvPr id="5"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4233994278"/>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6425" cy="427038"/>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884238"/>
            <a:ext cx="8226425" cy="2281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317875"/>
            <a:ext cx="8226425" cy="22828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sldNum" sz="quarter" idx="10"/>
          </p:nvPr>
        </p:nvSpPr>
        <p:spPr>
          <a:ln/>
        </p:spPr>
        <p:txBody>
          <a:bodyPr/>
          <a:lstStyle>
            <a:lvl1pPr>
              <a:defRPr/>
            </a:lvl1pPr>
          </a:lstStyle>
          <a:p>
            <a:pPr>
              <a:defRPr/>
            </a:pPr>
            <a:r>
              <a:rPr lang="en-US"/>
              <a:t>Page </a:t>
            </a:r>
            <a:fld id="{CFB1B4E3-50FF-49FA-A8AD-B4CE376EF191}" type="slidenum">
              <a:rPr lang="en-US"/>
              <a:pPr>
                <a:defRPr/>
              </a:pPr>
              <a:t>‹#›</a:t>
            </a:fld>
            <a:endParaRPr lang="en-US"/>
          </a:p>
        </p:txBody>
      </p:sp>
      <p:sp>
        <p:nvSpPr>
          <p:cNvPr id="6"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186266698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6425" cy="427038"/>
          </a:xfrm>
        </p:spPr>
        <p:txBody>
          <a:bodyPr/>
          <a:lstStyle/>
          <a:p>
            <a:r>
              <a:rPr lang="en-US" dirty="0" smtClean="0"/>
              <a:t>Click to edit Master title style</a:t>
            </a:r>
            <a:endParaRPr lang="en-US" dirty="0"/>
          </a:p>
        </p:txBody>
      </p:sp>
      <p:sp>
        <p:nvSpPr>
          <p:cNvPr id="3" name="Text Placeholder 2"/>
          <p:cNvSpPr>
            <a:spLocks noGrp="1"/>
          </p:cNvSpPr>
          <p:nvPr>
            <p:ph type="body" sz="half" idx="1"/>
          </p:nvPr>
        </p:nvSpPr>
        <p:spPr>
          <a:xfrm>
            <a:off x="457200" y="884238"/>
            <a:ext cx="4037013" cy="4716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884238"/>
            <a:ext cx="4037012" cy="22812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317875"/>
            <a:ext cx="4037012" cy="228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sldNum" sz="quarter" idx="10"/>
          </p:nvPr>
        </p:nvSpPr>
        <p:spPr>
          <a:ln/>
        </p:spPr>
        <p:txBody>
          <a:bodyPr/>
          <a:lstStyle>
            <a:lvl1pPr>
              <a:defRPr/>
            </a:lvl1pPr>
          </a:lstStyle>
          <a:p>
            <a:pPr>
              <a:defRPr/>
            </a:pPr>
            <a:r>
              <a:rPr lang="en-US"/>
              <a:t>Page </a:t>
            </a:r>
            <a:fld id="{5D72B7F4-784A-4245-A31D-449640E2A696}" type="slidenum">
              <a:rPr lang="en-US"/>
              <a:pPr>
                <a:defRPr/>
              </a:pPr>
              <a:t>‹#›</a:t>
            </a:fld>
            <a:endParaRPr lang="en-US"/>
          </a:p>
        </p:txBody>
      </p:sp>
      <p:sp>
        <p:nvSpPr>
          <p:cNvPr id="7"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3707367473"/>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60375" y="0"/>
            <a:ext cx="8226425" cy="4270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533400"/>
            <a:ext cx="8226425" cy="5562600"/>
          </a:xfrm>
        </p:spPr>
        <p:txBody>
          <a:bodyPr/>
          <a:lstStyle/>
          <a:p>
            <a:pPr lvl="0"/>
            <a:endParaRPr lang="en-US" noProof="0" smtClean="0"/>
          </a:p>
        </p:txBody>
      </p:sp>
      <p:sp>
        <p:nvSpPr>
          <p:cNvPr id="4" name="Rectangle 4"/>
          <p:cNvSpPr>
            <a:spLocks noGrp="1" noChangeArrowheads="1"/>
          </p:cNvSpPr>
          <p:nvPr>
            <p:ph type="sldNum" sz="quarter" idx="10"/>
          </p:nvPr>
        </p:nvSpPr>
        <p:spPr>
          <a:ln/>
        </p:spPr>
        <p:txBody>
          <a:bodyPr/>
          <a:lstStyle>
            <a:lvl1pPr>
              <a:defRPr/>
            </a:lvl1pPr>
          </a:lstStyle>
          <a:p>
            <a:pPr>
              <a:defRPr/>
            </a:pPr>
            <a:r>
              <a:rPr lang="en-US"/>
              <a:t>Page </a:t>
            </a:r>
            <a:fld id="{4D21FF34-F7BF-4729-AD7A-E2E505523EBE}" type="slidenum">
              <a:rPr lang="en-US"/>
              <a:pPr>
                <a:defRPr/>
              </a:pPr>
              <a:t>‹#›</a:t>
            </a:fld>
            <a:endParaRPr lang="en-US"/>
          </a:p>
        </p:txBody>
      </p:sp>
      <p:sp>
        <p:nvSpPr>
          <p:cNvPr id="5"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3674743773"/>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r>
              <a:rPr lang="en-US"/>
              <a:t>Page </a:t>
            </a:r>
            <a:fld id="{81B8DE21-5C54-4967-9D2D-FF148EEDF442}" type="slidenum">
              <a:rPr lang="en-US"/>
              <a:pPr>
                <a:defRPr/>
              </a:pPr>
              <a:t>‹#›</a:t>
            </a:fld>
            <a:endParaRPr lang="en-US"/>
          </a:p>
        </p:txBody>
      </p:sp>
      <p:sp>
        <p:nvSpPr>
          <p:cNvPr id="5"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4060553069"/>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r>
              <a:rPr lang="en-US"/>
              <a:t>Page </a:t>
            </a:r>
            <a:fld id="{182864D5-B5B8-41D5-A4BE-BC2BEDCD7DE5}" type="slidenum">
              <a:rPr lang="en-US"/>
              <a:pPr>
                <a:defRPr/>
              </a:pPr>
              <a:t>‹#›</a:t>
            </a:fld>
            <a:endParaRPr lang="en-US"/>
          </a:p>
        </p:txBody>
      </p:sp>
      <p:sp>
        <p:nvSpPr>
          <p:cNvPr id="5"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287517132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4238"/>
            <a:ext cx="4037013" cy="4716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884238"/>
            <a:ext cx="4037012" cy="4716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r>
              <a:rPr lang="en-US"/>
              <a:t>Page </a:t>
            </a:r>
            <a:fld id="{85AD54F9-C394-4A0E-B7EC-CE9B052DF901}" type="slidenum">
              <a:rPr lang="en-US"/>
              <a:pPr>
                <a:defRPr/>
              </a:pPr>
              <a:t>‹#›</a:t>
            </a:fld>
            <a:endParaRPr lang="en-US"/>
          </a:p>
        </p:txBody>
      </p:sp>
      <p:sp>
        <p:nvSpPr>
          <p:cNvPr id="6"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452043392"/>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r>
              <a:rPr lang="en-US"/>
              <a:t>Page </a:t>
            </a:r>
            <a:fld id="{1208022F-26D7-4964-AAED-80C00329A84F}" type="slidenum">
              <a:rPr lang="en-US"/>
              <a:pPr>
                <a:defRPr/>
              </a:pPr>
              <a:t>‹#›</a:t>
            </a:fld>
            <a:endParaRPr lang="en-US"/>
          </a:p>
        </p:txBody>
      </p:sp>
      <p:sp>
        <p:nvSpPr>
          <p:cNvPr id="8"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420222882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r>
              <a:rPr lang="en-US"/>
              <a:t>Page </a:t>
            </a:r>
            <a:fld id="{91B48851-7357-4C84-87C8-BDA4226E9C3D}" type="slidenum">
              <a:rPr lang="en-US"/>
              <a:pPr>
                <a:defRPr/>
              </a:pPr>
              <a:t>‹#›</a:t>
            </a:fld>
            <a:endParaRPr lang="en-US"/>
          </a:p>
        </p:txBody>
      </p:sp>
      <p:sp>
        <p:nvSpPr>
          <p:cNvPr id="4"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134374464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r>
              <a:rPr lang="en-US"/>
              <a:t>Page </a:t>
            </a:r>
            <a:fld id="{9899A9D1-C11D-4771-8656-A88A35C1822C}" type="slidenum">
              <a:rPr lang="en-US"/>
              <a:pPr>
                <a:defRPr/>
              </a:pPr>
              <a:t>‹#›</a:t>
            </a:fld>
            <a:endParaRPr lang="en-US"/>
          </a:p>
        </p:txBody>
      </p:sp>
      <p:sp>
        <p:nvSpPr>
          <p:cNvPr id="3"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3611940382"/>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Page </a:t>
            </a:r>
            <a:fld id="{1F93DBD6-DF4C-4394-A48A-33DCAB2C320D}" type="slidenum">
              <a:rPr lang="en-US"/>
              <a:pPr>
                <a:defRPr/>
              </a:pPr>
              <a:t>‹#›</a:t>
            </a:fld>
            <a:endParaRPr lang="en-US"/>
          </a:p>
        </p:txBody>
      </p:sp>
      <p:sp>
        <p:nvSpPr>
          <p:cNvPr id="6"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1343972526"/>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r>
              <a:rPr lang="en-US"/>
              <a:t>Page </a:t>
            </a:r>
            <a:fld id="{E89737D7-05D5-41FD-8A97-8F3FCB5608C1}" type="slidenum">
              <a:rPr lang="en-US"/>
              <a:pPr>
                <a:defRPr/>
              </a:pPr>
              <a:t>‹#›</a:t>
            </a:fld>
            <a:endParaRPr lang="en-US"/>
          </a:p>
        </p:txBody>
      </p:sp>
      <p:sp>
        <p:nvSpPr>
          <p:cNvPr id="6" name="Rectangle 29"/>
          <p:cNvSpPr>
            <a:spLocks noGrp="1" noChangeArrowheads="1"/>
          </p:cNvSpPr>
          <p:nvPr>
            <p:ph type="ftr" sz="quarter" idx="11"/>
          </p:nvPr>
        </p:nvSpPr>
        <p:spPr>
          <a:ln/>
        </p:spPr>
        <p:txBody>
          <a:bodyPr/>
          <a:lstStyle>
            <a:lvl1pPr>
              <a:defRPr/>
            </a:lvl1pPr>
          </a:lstStyle>
          <a:p>
            <a:pPr>
              <a:defRPr/>
            </a:pPr>
            <a:r>
              <a:rPr lang="en-US" dirty="0" smtClean="0"/>
              <a:t>SKS V2017 1.0</a:t>
            </a:r>
            <a:endParaRPr lang="en-US" dirty="0"/>
          </a:p>
        </p:txBody>
      </p:sp>
    </p:spTree>
    <p:extLst>
      <p:ext uri="{BB962C8B-B14F-4D97-AF65-F5344CB8AC3E}">
        <p14:creationId xmlns:p14="http://schemas.microsoft.com/office/powerpoint/2010/main" val="157847119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0375" y="0"/>
            <a:ext cx="8226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427038"/>
            <a:ext cx="8229600"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5300" name="Rectangle 4"/>
          <p:cNvSpPr>
            <a:spLocks noGrp="1" noChangeArrowheads="1"/>
          </p:cNvSpPr>
          <p:nvPr>
            <p:ph type="sldNum" sz="quarter" idx="4"/>
          </p:nvPr>
        </p:nvSpPr>
        <p:spPr bwMode="auto">
          <a:xfrm>
            <a:off x="7696200" y="6400800"/>
            <a:ext cx="987425" cy="304800"/>
          </a:xfrm>
          <a:prstGeom prst="rect">
            <a:avLst/>
          </a:prstGeom>
          <a:noFill/>
          <a:ln w="9525" algn="ctr">
            <a:noFill/>
            <a:miter lim="800000"/>
            <a:headEnd/>
            <a:tailEnd/>
          </a:ln>
          <a:effectLst/>
        </p:spPr>
        <p:txBody>
          <a:bodyPr vert="horz" wrap="square" lIns="91440" tIns="45720" rIns="0" bIns="45720" numCol="1" anchor="ctr" anchorCtr="0" compatLnSpc="1">
            <a:prstTxWarp prst="textNoShape">
              <a:avLst/>
            </a:prstTxWarp>
          </a:bodyPr>
          <a:lstStyle>
            <a:lvl1pPr algn="r" eaLnBrk="1" hangingPunct="1">
              <a:defRPr sz="1200">
                <a:solidFill>
                  <a:srgbClr val="000000"/>
                </a:solidFill>
              </a:defRPr>
            </a:lvl1pPr>
          </a:lstStyle>
          <a:p>
            <a:pPr>
              <a:defRPr/>
            </a:pPr>
            <a:r>
              <a:rPr lang="en-US"/>
              <a:t>Page </a:t>
            </a:r>
            <a:fld id="{99D633A6-E899-45A5-B2EE-9EE0621C1AFA}" type="slidenum">
              <a:rPr lang="en-US"/>
              <a:pPr>
                <a:defRPr/>
              </a:pPr>
              <a:t>‹#›</a:t>
            </a:fld>
            <a:endParaRPr lang="en-US"/>
          </a:p>
        </p:txBody>
      </p:sp>
      <p:sp>
        <p:nvSpPr>
          <p:cNvPr id="1029" name="Text Box 5"/>
          <p:cNvSpPr txBox="1">
            <a:spLocks noChangeArrowheads="1"/>
          </p:cNvSpPr>
          <p:nvPr/>
        </p:nvSpPr>
        <p:spPr bwMode="auto">
          <a:xfrm>
            <a:off x="457200" y="6400800"/>
            <a:ext cx="3429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defRPr/>
            </a:pPr>
            <a:r>
              <a:rPr lang="en-US" altLang="en-US" sz="1200" dirty="0" smtClean="0">
                <a:solidFill>
                  <a:srgbClr val="000000"/>
                </a:solidFill>
              </a:rPr>
              <a:t>Service Knowledge Share</a:t>
            </a:r>
            <a:endParaRPr lang="en-US" altLang="en-US" sz="1200" dirty="0" smtClean="0">
              <a:solidFill>
                <a:srgbClr val="000000"/>
              </a:solidFill>
              <a:cs typeface="Arial" charset="0"/>
              <a:sym typeface="Symbol" pitchFamily="18" charset="2"/>
            </a:endParaRPr>
          </a:p>
        </p:txBody>
      </p:sp>
      <p:grpSp>
        <p:nvGrpSpPr>
          <p:cNvPr id="1030" name="Group 22"/>
          <p:cNvGrpSpPr>
            <a:grpSpLocks/>
          </p:cNvGrpSpPr>
          <p:nvPr/>
        </p:nvGrpSpPr>
        <p:grpSpPr bwMode="auto">
          <a:xfrm>
            <a:off x="457200" y="6226175"/>
            <a:ext cx="8226425" cy="36513"/>
            <a:chOff x="288" y="3922"/>
            <a:chExt cx="5182" cy="40"/>
          </a:xfrm>
        </p:grpSpPr>
        <p:sp>
          <p:nvSpPr>
            <p:cNvPr id="1032" name="Rectangle 23"/>
            <p:cNvSpPr>
              <a:spLocks noChangeArrowheads="1"/>
            </p:cNvSpPr>
            <p:nvPr userDrawn="1"/>
          </p:nvSpPr>
          <p:spPr bwMode="auto">
            <a:xfrm>
              <a:off x="288" y="3922"/>
              <a:ext cx="864" cy="40"/>
            </a:xfrm>
            <a:prstGeom prst="rect">
              <a:avLst/>
            </a:prstGeom>
            <a:solidFill>
              <a:srgbClr val="636B7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1033" name="Rectangle 24"/>
            <p:cNvSpPr>
              <a:spLocks noChangeArrowheads="1"/>
            </p:cNvSpPr>
            <p:nvPr userDrawn="1"/>
          </p:nvSpPr>
          <p:spPr bwMode="auto">
            <a:xfrm>
              <a:off x="1152" y="3922"/>
              <a:ext cx="863" cy="40"/>
            </a:xfrm>
            <a:prstGeom prst="rect">
              <a:avLst/>
            </a:prstGeom>
            <a:solidFill>
              <a:srgbClr val="784008"/>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1034" name="Rectangle 25"/>
            <p:cNvSpPr>
              <a:spLocks noChangeArrowheads="1"/>
            </p:cNvSpPr>
            <p:nvPr userDrawn="1"/>
          </p:nvSpPr>
          <p:spPr bwMode="auto">
            <a:xfrm>
              <a:off x="2015" y="3922"/>
              <a:ext cx="864" cy="40"/>
            </a:xfrm>
            <a:prstGeom prst="rect">
              <a:avLst/>
            </a:prstGeom>
            <a:solidFill>
              <a:srgbClr val="006B3F"/>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1035" name="Rectangle 26"/>
            <p:cNvSpPr>
              <a:spLocks noChangeArrowheads="1"/>
            </p:cNvSpPr>
            <p:nvPr userDrawn="1"/>
          </p:nvSpPr>
          <p:spPr bwMode="auto">
            <a:xfrm>
              <a:off x="2879" y="3922"/>
              <a:ext cx="864" cy="40"/>
            </a:xfrm>
            <a:prstGeom prst="rect">
              <a:avLst/>
            </a:prstGeom>
            <a:solidFill>
              <a:srgbClr val="D959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1036" name="Rectangle 27"/>
            <p:cNvSpPr>
              <a:spLocks noChangeArrowheads="1"/>
            </p:cNvSpPr>
            <p:nvPr userDrawn="1"/>
          </p:nvSpPr>
          <p:spPr bwMode="auto">
            <a:xfrm>
              <a:off x="3743" y="3922"/>
              <a:ext cx="863" cy="40"/>
            </a:xfrm>
            <a:prstGeom prst="rect">
              <a:avLst/>
            </a:prstGeom>
            <a:solidFill>
              <a:srgbClr val="003D6E"/>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sp>
          <p:nvSpPr>
            <p:cNvPr id="1037" name="Rectangle 28"/>
            <p:cNvSpPr>
              <a:spLocks noChangeArrowheads="1"/>
            </p:cNvSpPr>
            <p:nvPr userDrawn="1"/>
          </p:nvSpPr>
          <p:spPr bwMode="auto">
            <a:xfrm>
              <a:off x="4606" y="3922"/>
              <a:ext cx="864" cy="40"/>
            </a:xfrm>
            <a:prstGeom prst="rect">
              <a:avLst/>
            </a:prstGeom>
            <a:solidFill>
              <a:srgbClr val="9C301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defRPr/>
              </a:pPr>
              <a:endParaRPr lang="en-US" altLang="en-US" smtClean="0"/>
            </a:p>
          </p:txBody>
        </p:sp>
      </p:grpSp>
      <p:sp>
        <p:nvSpPr>
          <p:cNvPr id="55325" name="Rectangle 29"/>
          <p:cNvSpPr>
            <a:spLocks noGrp="1" noChangeArrowheads="1"/>
          </p:cNvSpPr>
          <p:nvPr>
            <p:ph type="ftr" sz="quarter" idx="3"/>
          </p:nvPr>
        </p:nvSpPr>
        <p:spPr bwMode="auto">
          <a:xfrm>
            <a:off x="3124200" y="6400800"/>
            <a:ext cx="2895600" cy="301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eaLnBrk="1" hangingPunct="1">
              <a:defRPr sz="1200">
                <a:solidFill>
                  <a:srgbClr val="000000"/>
                </a:solidFill>
              </a:defRPr>
            </a:lvl1pPr>
          </a:lstStyle>
          <a:p>
            <a:pPr>
              <a:defRPr/>
            </a:pPr>
            <a:r>
              <a:rPr lang="en-US" dirty="0" smtClean="0"/>
              <a:t>SKS V2017 1.0</a:t>
            </a:r>
            <a:endParaRPr lang="en-US" dirty="0"/>
          </a:p>
        </p:txBody>
      </p:sp>
    </p:spTree>
  </p:cSld>
  <p:clrMap bg1="dk2" tx1="lt1" bg2="dk1" tx2="lt2" accent1="accent1" accent2="accent2" accent3="accent3" accent4="accent4" accent5="accent5" accent6="accent6" hlink="hlink" folHlink="folHlink"/>
  <p:sldLayoutIdLst>
    <p:sldLayoutId id="2147484245"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Lst>
  <p:transition>
    <p:wipe dir="r"/>
  </p:transition>
  <p:timing>
    <p:tnLst>
      <p:par>
        <p:cTn id="1" dur="indefinite" restart="never" nodeType="tmRoot"/>
      </p:par>
    </p:tnLst>
  </p:timing>
  <p:hf hdr="0" dt="0"/>
  <p:txStyles>
    <p:titleStyle>
      <a:lvl1pPr algn="l" rtl="0" eaLnBrk="0" fontAlgn="base" hangingPunct="0">
        <a:spcBef>
          <a:spcPct val="0"/>
        </a:spcBef>
        <a:spcAft>
          <a:spcPct val="0"/>
        </a:spcAft>
        <a:defRPr sz="2200" b="1">
          <a:solidFill>
            <a:schemeClr val="bg2"/>
          </a:solidFill>
          <a:latin typeface="+mj-lt"/>
          <a:ea typeface="+mj-ea"/>
          <a:cs typeface="+mj-cs"/>
        </a:defRPr>
      </a:lvl1pPr>
      <a:lvl2pPr algn="l" rtl="0" eaLnBrk="0" fontAlgn="base" hangingPunct="0">
        <a:spcBef>
          <a:spcPct val="0"/>
        </a:spcBef>
        <a:spcAft>
          <a:spcPct val="0"/>
        </a:spcAft>
        <a:defRPr sz="2200" b="1">
          <a:solidFill>
            <a:schemeClr val="bg2"/>
          </a:solidFill>
          <a:latin typeface="Arial" charset="0"/>
        </a:defRPr>
      </a:lvl2pPr>
      <a:lvl3pPr algn="l" rtl="0" eaLnBrk="0" fontAlgn="base" hangingPunct="0">
        <a:spcBef>
          <a:spcPct val="0"/>
        </a:spcBef>
        <a:spcAft>
          <a:spcPct val="0"/>
        </a:spcAft>
        <a:defRPr sz="2200" b="1">
          <a:solidFill>
            <a:schemeClr val="bg2"/>
          </a:solidFill>
          <a:latin typeface="Arial" charset="0"/>
        </a:defRPr>
      </a:lvl3pPr>
      <a:lvl4pPr algn="l" rtl="0" eaLnBrk="0" fontAlgn="base" hangingPunct="0">
        <a:spcBef>
          <a:spcPct val="0"/>
        </a:spcBef>
        <a:spcAft>
          <a:spcPct val="0"/>
        </a:spcAft>
        <a:defRPr sz="2200" b="1">
          <a:solidFill>
            <a:schemeClr val="bg2"/>
          </a:solidFill>
          <a:latin typeface="Arial" charset="0"/>
        </a:defRPr>
      </a:lvl4pPr>
      <a:lvl5pPr algn="l" rtl="0" eaLnBrk="0" fontAlgn="base" hangingPunct="0">
        <a:spcBef>
          <a:spcPct val="0"/>
        </a:spcBef>
        <a:spcAft>
          <a:spcPct val="0"/>
        </a:spcAft>
        <a:defRPr sz="2200" b="1">
          <a:solidFill>
            <a:schemeClr val="bg2"/>
          </a:solidFill>
          <a:latin typeface="Arial" charset="0"/>
        </a:defRPr>
      </a:lvl5pPr>
      <a:lvl6pPr marL="457200" algn="l" rtl="0" fontAlgn="base">
        <a:spcBef>
          <a:spcPct val="0"/>
        </a:spcBef>
        <a:spcAft>
          <a:spcPct val="0"/>
        </a:spcAft>
        <a:defRPr sz="2200" b="1">
          <a:solidFill>
            <a:schemeClr val="bg2"/>
          </a:solidFill>
          <a:latin typeface="Arial" charset="0"/>
        </a:defRPr>
      </a:lvl6pPr>
      <a:lvl7pPr marL="914400" algn="l" rtl="0" fontAlgn="base">
        <a:spcBef>
          <a:spcPct val="0"/>
        </a:spcBef>
        <a:spcAft>
          <a:spcPct val="0"/>
        </a:spcAft>
        <a:defRPr sz="2200" b="1">
          <a:solidFill>
            <a:schemeClr val="bg2"/>
          </a:solidFill>
          <a:latin typeface="Arial" charset="0"/>
        </a:defRPr>
      </a:lvl7pPr>
      <a:lvl8pPr marL="1371600" algn="l" rtl="0" fontAlgn="base">
        <a:spcBef>
          <a:spcPct val="0"/>
        </a:spcBef>
        <a:spcAft>
          <a:spcPct val="0"/>
        </a:spcAft>
        <a:defRPr sz="2200" b="1">
          <a:solidFill>
            <a:schemeClr val="bg2"/>
          </a:solidFill>
          <a:latin typeface="Arial" charset="0"/>
        </a:defRPr>
      </a:lvl8pPr>
      <a:lvl9pPr marL="1828800" algn="l" rtl="0" fontAlgn="base">
        <a:spcBef>
          <a:spcPct val="0"/>
        </a:spcBef>
        <a:spcAft>
          <a:spcPct val="0"/>
        </a:spcAft>
        <a:defRPr sz="2200" b="1">
          <a:solidFill>
            <a:schemeClr val="bg2"/>
          </a:solidFill>
          <a:latin typeface="Arial" charset="0"/>
        </a:defRPr>
      </a:lvl9pPr>
    </p:titleStyle>
    <p:bodyStyle>
      <a:lvl1pPr marL="169863" indent="-169863" algn="l" rtl="0" eaLnBrk="0" fontAlgn="base" hangingPunct="0">
        <a:spcBef>
          <a:spcPct val="75000"/>
        </a:spcBef>
        <a:spcAft>
          <a:spcPct val="0"/>
        </a:spcAft>
        <a:buClr>
          <a:schemeClr val="folHlink"/>
        </a:buClr>
        <a:buFont typeface="Arial" charset="0"/>
        <a:buChar char="&gt;"/>
        <a:defRPr>
          <a:solidFill>
            <a:schemeClr val="bg2"/>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wiki.pershing.com/confluence/display/nxo/Client+On-Boarding+Syste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iki.pershing.com/confluence/download/attachments/962887784/UAOCONFIG2+-+Physical.pdf" TargetMode="External"/><Relationship Id="rId5" Type="http://schemas.openxmlformats.org/officeDocument/2006/relationships/hyperlink" Target="http://wiki.pershing.com/confluence/download/attachments/962887784/UAOACCTCUST+-+Physical.pdf" TargetMode="External"/><Relationship Id="rId4" Type="http://schemas.openxmlformats.org/officeDocument/2006/relationships/hyperlink" Target="https://myshare.bnymellon.net/sites/CTSD2/Reengineering%20Services%20(Product)(nxo)/Wiki%20Pages/Client%20On-Boarding%20System.aspx" TargetMode="Externa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yshare.bnymellon.net/sites/ctsgwm/Shared%20Documents/Common%20Services/GBP/Localization/Localization%20FAQs%20and%20Guidelines.pptx" TargetMode="External"/><Relationship Id="rId7" Type="http://schemas.openxmlformats.org/officeDocument/2006/relationships/hyperlink" Target="https://myshare.bnymellon.net/sites/ctsgwm/Shared%20Documents/GBP%20Concepts%20and%20Guidelines/GBP%20-%20Global%20Account%20Numbering%20Proposal.ppt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myshare.bnymellon.net/sites/ctsgwm/_layouts/15/WopiFrame.aspx?sourcedoc=/sites/ctsgwm/Shared%20Documents/GBP%20Concepts%20and%20Guidelines/Firm%20Hierarchy/Introducing%20Firm_Roadshow_CTS%20Meeting%20on%20May%2011%202015.ppt&amp;action=default&amp;Source=https://myshare.bnymellon.net/sites/ctsgwm/Shared%20Documents/Forms/AllItems.aspx?RootFolder%3D/sites/ctsgwm/Shared%20Documents/GBP%20Concepts%20and%20Guidelines/Firm%20Hierarchy%26FolderCTID%3D0x0120000F2B79B4BCF5C64E809BFB96A6BC89D3%26View%3D%7b41D1F905-8CA3-45DD-AF81-EA815DE8919E%7d%26InitialTabId%3DRibbon.Document%26VisibilityContext%3DWSSTabPersistence&amp;DefaultItemOpen=1&amp;DefaultItemOpen=1" TargetMode="External"/><Relationship Id="rId5" Type="http://schemas.openxmlformats.org/officeDocument/2006/relationships/hyperlink" Target="http://bnycts.newsweaver.com/sureshcio/1c02w935zl01t9tks2roml?email=true&amp;a=6&amp;p=4711&amp;t=878" TargetMode="External"/><Relationship Id="rId4" Type="http://schemas.openxmlformats.org/officeDocument/2006/relationships/hyperlink" Target="https://mysourcesocial.bnymellon.net/docs/DOC-23601"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441718940"/>
              </p:ext>
            </p:extLst>
          </p:nvPr>
        </p:nvGraphicFramePr>
        <p:xfrm>
          <a:off x="0" y="-381000"/>
          <a:ext cx="9144000" cy="2362200"/>
        </p:xfrm>
        <a:graphic>
          <a:graphicData uri="http://schemas.openxmlformats.org/presentationml/2006/ole">
            <mc:AlternateContent xmlns:mc="http://schemas.openxmlformats.org/markup-compatibility/2006">
              <mc:Choice xmlns:v="urn:schemas-microsoft-com:vml" Requires="v">
                <p:oleObj spid="_x0000_s10284" name="Image" r:id="rId3" imgW="16253968" imgH="4647619" progId="">
                  <p:embed/>
                </p:oleObj>
              </mc:Choice>
              <mc:Fallback>
                <p:oleObj name="Image" r:id="rId3" imgW="16253968" imgH="4647619" progId="">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
                        <a:ext cx="9144000" cy="2362200"/>
                      </a:xfrm>
                      <a:prstGeom prst="rect">
                        <a:avLst/>
                      </a:prstGeom>
                      <a:noFill/>
                      <a:ln>
                        <a:noFill/>
                      </a:ln>
                      <a:effectLst/>
                    </p:spPr>
                  </p:pic>
                </p:oleObj>
              </mc:Fallback>
            </mc:AlternateContent>
          </a:graphicData>
        </a:graphic>
      </p:graphicFrame>
      <p:sp>
        <p:nvSpPr>
          <p:cNvPr id="7" name="Rectangle 4"/>
          <p:cNvSpPr txBox="1">
            <a:spLocks noChangeArrowheads="1"/>
          </p:cNvSpPr>
          <p:nvPr/>
        </p:nvSpPr>
        <p:spPr bwMode="auto">
          <a:xfrm>
            <a:off x="457200" y="2362200"/>
            <a:ext cx="822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169863" indent="-169863" algn="l" rtl="0" eaLnBrk="0" fontAlgn="base" hangingPunct="0">
              <a:spcBef>
                <a:spcPct val="75000"/>
              </a:spcBef>
              <a:spcAft>
                <a:spcPct val="0"/>
              </a:spcAft>
              <a:buClr>
                <a:schemeClr val="folHlink"/>
              </a:buClr>
              <a:buFont typeface="Arial" charset="0"/>
              <a:buChar char="&gt;"/>
              <a:defRPr>
                <a:solidFill>
                  <a:schemeClr val="bg2"/>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marL="0" indent="0" algn="ctr" eaLnBrk="1" hangingPunct="1">
              <a:spcBef>
                <a:spcPct val="0"/>
              </a:spcBef>
              <a:buFontTx/>
              <a:buNone/>
            </a:pPr>
            <a:r>
              <a:rPr lang="en-US" altLang="en-US" sz="3200" b="1" kern="0" dirty="0" smtClean="0"/>
              <a:t>Client On-Boarding (COB) Overview</a:t>
            </a:r>
            <a:endParaRPr lang="en-US" sz="1600" b="1" kern="0" dirty="0"/>
          </a:p>
        </p:txBody>
      </p:sp>
      <p:sp>
        <p:nvSpPr>
          <p:cNvPr id="8" name="TextBox 7"/>
          <p:cNvSpPr txBox="1"/>
          <p:nvPr/>
        </p:nvSpPr>
        <p:spPr>
          <a:xfrm>
            <a:off x="560695" y="3429000"/>
            <a:ext cx="8202305" cy="2031325"/>
          </a:xfrm>
          <a:prstGeom prst="rect">
            <a:avLst/>
          </a:prstGeom>
          <a:noFill/>
        </p:spPr>
        <p:txBody>
          <a:bodyPr wrap="square" rtlCol="0">
            <a:spAutoFit/>
          </a:bodyPr>
          <a:lstStyle/>
          <a:p>
            <a:pPr lvl="1"/>
            <a:r>
              <a:rPr lang="en-US" altLang="en-US" sz="1400" b="1" dirty="0" smtClean="0">
                <a:solidFill>
                  <a:srgbClr val="006338"/>
                </a:solidFill>
              </a:rPr>
              <a:t>Service Leader: </a:t>
            </a:r>
            <a:r>
              <a:rPr lang="en-US" altLang="en-US" sz="1400" dirty="0" smtClean="0">
                <a:solidFill>
                  <a:srgbClr val="006338"/>
                </a:solidFill>
              </a:rPr>
              <a:t>Sujal Popat		                  </a:t>
            </a:r>
            <a:r>
              <a:rPr lang="en-US" altLang="en-US" sz="1400" b="1" dirty="0" smtClean="0">
                <a:solidFill>
                  <a:srgbClr val="006338"/>
                </a:solidFill>
              </a:rPr>
              <a:t>Business Owner: </a:t>
            </a:r>
            <a:r>
              <a:rPr lang="en-US" sz="1400" dirty="0">
                <a:solidFill>
                  <a:srgbClr val="006338"/>
                </a:solidFill>
              </a:rPr>
              <a:t>Nancy </a:t>
            </a:r>
            <a:r>
              <a:rPr lang="en-US" sz="1400" dirty="0" smtClean="0">
                <a:solidFill>
                  <a:srgbClr val="006338"/>
                </a:solidFill>
              </a:rPr>
              <a:t>Newcome</a:t>
            </a:r>
          </a:p>
          <a:p>
            <a:pPr lvl="1"/>
            <a:endParaRPr lang="en-US" altLang="en-US" sz="1400" b="1" dirty="0" smtClean="0">
              <a:solidFill>
                <a:srgbClr val="006338"/>
              </a:solidFill>
            </a:endParaRPr>
          </a:p>
          <a:p>
            <a:pPr lvl="1"/>
            <a:r>
              <a:rPr lang="en-US" altLang="en-US" sz="1400" b="1" dirty="0" smtClean="0">
                <a:solidFill>
                  <a:srgbClr val="006338"/>
                </a:solidFill>
              </a:rPr>
              <a:t>Service Champion:  </a:t>
            </a:r>
            <a:r>
              <a:rPr lang="en-US" sz="1400" dirty="0" smtClean="0">
                <a:solidFill>
                  <a:srgbClr val="006338"/>
                </a:solidFill>
              </a:rPr>
              <a:t>Shabsi Kenig		</a:t>
            </a:r>
            <a:r>
              <a:rPr lang="en-US" sz="1400" b="1" dirty="0">
                <a:solidFill>
                  <a:srgbClr val="006338"/>
                </a:solidFill>
              </a:rPr>
              <a:t>L3 Manager: </a:t>
            </a:r>
            <a:r>
              <a:rPr lang="en-US" sz="1400" dirty="0">
                <a:solidFill>
                  <a:srgbClr val="006338"/>
                </a:solidFill>
              </a:rPr>
              <a:t>Ali </a:t>
            </a:r>
            <a:r>
              <a:rPr lang="en-US" sz="1400" dirty="0" err="1" smtClean="0">
                <a:solidFill>
                  <a:srgbClr val="006338"/>
                </a:solidFill>
              </a:rPr>
              <a:t>Quraishi</a:t>
            </a:r>
            <a:endParaRPr lang="en-US" sz="1400" dirty="0" smtClean="0">
              <a:solidFill>
                <a:srgbClr val="006338"/>
              </a:solidFill>
            </a:endParaRPr>
          </a:p>
          <a:p>
            <a:pPr lvl="1"/>
            <a:r>
              <a:rPr lang="en-US" sz="1400" dirty="0" smtClean="0">
                <a:solidFill>
                  <a:srgbClr val="006338"/>
                </a:solidFill>
              </a:rPr>
              <a:t> 	</a:t>
            </a:r>
            <a:r>
              <a:rPr lang="en-US" sz="1400" dirty="0">
                <a:solidFill>
                  <a:srgbClr val="006338"/>
                </a:solidFill>
              </a:rPr>
              <a:t> </a:t>
            </a:r>
            <a:r>
              <a:rPr lang="en-US" sz="1400" dirty="0" smtClean="0">
                <a:solidFill>
                  <a:srgbClr val="006338"/>
                </a:solidFill>
              </a:rPr>
              <a:t>                        Giridharan Gopalsamy</a:t>
            </a:r>
            <a:endParaRPr lang="en-US" sz="1400" b="1" dirty="0">
              <a:solidFill>
                <a:srgbClr val="006338"/>
              </a:solidFill>
            </a:endParaRPr>
          </a:p>
          <a:p>
            <a:pPr lvl="1"/>
            <a:endParaRPr lang="en-US" sz="1400" b="1" dirty="0" smtClean="0">
              <a:solidFill>
                <a:schemeClr val="bg2"/>
              </a:solidFill>
            </a:endParaRPr>
          </a:p>
          <a:p>
            <a:pPr lvl="1"/>
            <a:r>
              <a:rPr lang="en-US" altLang="en-US" sz="1400" b="1" dirty="0">
                <a:solidFill>
                  <a:srgbClr val="006338"/>
                </a:solidFill>
              </a:rPr>
              <a:t>Business Theme PM : </a:t>
            </a:r>
            <a:r>
              <a:rPr lang="en-US" altLang="en-US" sz="1400" dirty="0">
                <a:solidFill>
                  <a:srgbClr val="006338"/>
                </a:solidFill>
              </a:rPr>
              <a:t>Dave Lombino, </a:t>
            </a:r>
            <a:r>
              <a:rPr lang="en-US" altLang="en-US" sz="1400" dirty="0" smtClean="0">
                <a:solidFill>
                  <a:srgbClr val="006338"/>
                </a:solidFill>
              </a:rPr>
              <a:t>                    </a:t>
            </a:r>
            <a:r>
              <a:rPr lang="en-US" altLang="en-US" sz="1400" b="1" dirty="0" smtClean="0">
                <a:solidFill>
                  <a:srgbClr val="006338"/>
                </a:solidFill>
              </a:rPr>
              <a:t>Service </a:t>
            </a:r>
            <a:r>
              <a:rPr lang="en-US" altLang="en-US" sz="1400" b="1" dirty="0">
                <a:solidFill>
                  <a:srgbClr val="006338"/>
                </a:solidFill>
              </a:rPr>
              <a:t>PM : </a:t>
            </a:r>
            <a:r>
              <a:rPr lang="en-US" altLang="en-US" sz="1400" dirty="0">
                <a:solidFill>
                  <a:srgbClr val="006338"/>
                </a:solidFill>
              </a:rPr>
              <a:t>Arunkumar </a:t>
            </a:r>
            <a:r>
              <a:rPr lang="en-US" altLang="en-US" sz="1400" dirty="0" smtClean="0">
                <a:solidFill>
                  <a:srgbClr val="006338"/>
                </a:solidFill>
              </a:rPr>
              <a:t>Santhalingam</a:t>
            </a:r>
          </a:p>
          <a:p>
            <a:pPr lvl="1"/>
            <a:r>
              <a:rPr lang="en-US" altLang="en-US" sz="1400" dirty="0">
                <a:solidFill>
                  <a:srgbClr val="006338"/>
                </a:solidFill>
              </a:rPr>
              <a:t>	</a:t>
            </a:r>
            <a:r>
              <a:rPr lang="en-US" altLang="en-US" sz="1400" dirty="0" smtClean="0">
                <a:solidFill>
                  <a:srgbClr val="006338"/>
                </a:solidFill>
              </a:rPr>
              <a:t>	          Shashank </a:t>
            </a:r>
            <a:r>
              <a:rPr lang="en-US" altLang="en-US" sz="1400" dirty="0">
                <a:solidFill>
                  <a:srgbClr val="006338"/>
                </a:solidFill>
              </a:rPr>
              <a:t>Bhargava</a:t>
            </a:r>
          </a:p>
          <a:p>
            <a:pPr lvl="1"/>
            <a:endParaRPr lang="en-US" altLang="en-US" sz="1400" dirty="0" smtClean="0">
              <a:solidFill>
                <a:schemeClr val="bg2"/>
              </a:solidFill>
            </a:endParaRPr>
          </a:p>
          <a:p>
            <a:pPr lvl="1"/>
            <a:endParaRPr lang="en-US" altLang="en-US" sz="1400" dirty="0">
              <a:solidFill>
                <a:schemeClr val="bg2"/>
              </a:solidFill>
            </a:endParaRPr>
          </a:p>
        </p:txBody>
      </p:sp>
    </p:spTree>
    <p:extLst>
      <p:ext uri="{BB962C8B-B14F-4D97-AF65-F5344CB8AC3E}">
        <p14:creationId xmlns:p14="http://schemas.microsoft.com/office/powerpoint/2010/main" val="1777764428"/>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Helpful links</a:t>
            </a:r>
            <a:endParaRPr lang="en-US" dirty="0">
              <a:solidFill>
                <a:srgbClr val="FF0000"/>
              </a:solidFill>
            </a:endParaRPr>
          </a:p>
        </p:txBody>
      </p:sp>
      <p:sp>
        <p:nvSpPr>
          <p:cNvPr id="3" name="Content Placeholder 2"/>
          <p:cNvSpPr>
            <a:spLocks noGrp="1"/>
          </p:cNvSpPr>
          <p:nvPr>
            <p:ph idx="1"/>
          </p:nvPr>
        </p:nvSpPr>
        <p:spPr/>
        <p:txBody>
          <a:bodyPr/>
          <a:lstStyle/>
          <a:p>
            <a:r>
              <a:rPr lang="en-US" b="1" dirty="0"/>
              <a:t>COB Wiki </a:t>
            </a:r>
            <a:r>
              <a:rPr lang="en-US" dirty="0"/>
              <a:t>: </a:t>
            </a:r>
            <a:r>
              <a:rPr lang="en-US" dirty="0" smtClean="0">
                <a:hlinkClick r:id="rId3"/>
              </a:rPr>
              <a:t>http://wiki.pershing.com/confluence/display/nxo/Client+On-Boarding+System</a:t>
            </a:r>
            <a:r>
              <a:rPr lang="en-US" dirty="0" smtClean="0"/>
              <a:t> </a:t>
            </a:r>
            <a:endParaRPr lang="en-US" dirty="0" smtClean="0"/>
          </a:p>
          <a:p>
            <a:r>
              <a:rPr lang="en-US" b="1" dirty="0"/>
              <a:t>COB </a:t>
            </a:r>
            <a:r>
              <a:rPr lang="en-US" b="1" dirty="0" err="1" smtClean="0"/>
              <a:t>Sharepoint</a:t>
            </a:r>
            <a:r>
              <a:rPr lang="en-US" b="1" dirty="0" smtClean="0"/>
              <a:t> : </a:t>
            </a:r>
            <a:r>
              <a:rPr lang="en-US" dirty="0" smtClean="0">
                <a:hlinkClick r:id="rId4"/>
              </a:rPr>
              <a:t>https</a:t>
            </a:r>
            <a:r>
              <a:rPr lang="en-US" dirty="0">
                <a:hlinkClick r:id="rId4"/>
              </a:rPr>
              <a:t>://myshare.bnymellon.net/sites/CTSD2/Reengineering%20Services%20(Product)(nxo)/</a:t>
            </a:r>
            <a:r>
              <a:rPr lang="en-US" dirty="0" smtClean="0">
                <a:hlinkClick r:id="rId4"/>
              </a:rPr>
              <a:t>Wiki%20Pages/Client%20On-Boarding%20System.aspx</a:t>
            </a:r>
            <a:endParaRPr lang="en-US" dirty="0"/>
          </a:p>
          <a:p>
            <a:r>
              <a:rPr lang="en-US" b="1" dirty="0" err="1" smtClean="0"/>
              <a:t>UAOAcctCust</a:t>
            </a:r>
            <a:r>
              <a:rPr lang="en-US" b="1" dirty="0"/>
              <a:t> Model :</a:t>
            </a:r>
            <a:r>
              <a:rPr lang="en-US" dirty="0"/>
              <a:t> </a:t>
            </a:r>
            <a:r>
              <a:rPr lang="en-US" dirty="0">
                <a:hlinkClick r:id="rId5"/>
              </a:rPr>
              <a:t>http://wiki.pershing.com/confluence/download/attachments/962887784/UAOACCTCUST+-+</a:t>
            </a:r>
            <a:r>
              <a:rPr lang="en-US" dirty="0" smtClean="0">
                <a:hlinkClick r:id="rId5"/>
              </a:rPr>
              <a:t>Physical.pdf</a:t>
            </a:r>
            <a:r>
              <a:rPr lang="en-US" dirty="0" smtClean="0"/>
              <a:t> </a:t>
            </a:r>
            <a:endParaRPr lang="en-US" dirty="0" smtClean="0"/>
          </a:p>
          <a:p>
            <a:r>
              <a:rPr lang="en-US" dirty="0"/>
              <a:t>UAOConfig2 Model : </a:t>
            </a:r>
            <a:r>
              <a:rPr lang="en-US" dirty="0">
                <a:hlinkClick r:id="rId6"/>
              </a:rPr>
              <a:t>http://wiki.pershing.com/confluence/download/attachments/962887784/UAOCONFIG2+-+</a:t>
            </a:r>
            <a:r>
              <a:rPr lang="en-US" dirty="0" smtClean="0">
                <a:hlinkClick r:id="rId6"/>
              </a:rPr>
              <a:t>Physical.pdf</a:t>
            </a:r>
            <a:r>
              <a:rPr lang="en-US" dirty="0" smtClean="0"/>
              <a:t> </a:t>
            </a:r>
          </a:p>
          <a:p>
            <a:r>
              <a:rPr lang="en-US" dirty="0" smtClean="0"/>
              <a:t>For more API and Interfacing related </a:t>
            </a:r>
            <a:r>
              <a:rPr lang="en-US" dirty="0" smtClean="0"/>
              <a:t>documentation refer the </a:t>
            </a:r>
            <a:r>
              <a:rPr lang="en-US" b="1" i="1" dirty="0" smtClean="0"/>
              <a:t>Interface Document </a:t>
            </a:r>
            <a:r>
              <a:rPr lang="en-US" dirty="0" smtClean="0"/>
              <a:t>section </a:t>
            </a:r>
            <a:r>
              <a:rPr lang="en-US" dirty="0" smtClean="0"/>
              <a:t>under COB Related Details tab in the </a:t>
            </a:r>
            <a:r>
              <a:rPr lang="en-US" dirty="0" smtClean="0"/>
              <a:t>above COB Wiki. </a:t>
            </a:r>
            <a:endParaRPr lang="en-US" dirty="0"/>
          </a:p>
          <a:p>
            <a:r>
              <a:rPr lang="en-US" dirty="0"/>
              <a:t>For more </a:t>
            </a:r>
            <a:r>
              <a:rPr lang="en-US" dirty="0" smtClean="0"/>
              <a:t>COB Architecture related information, refer to </a:t>
            </a:r>
            <a:r>
              <a:rPr lang="en-US" b="1" i="1" dirty="0" smtClean="0"/>
              <a:t>COB Architecture </a:t>
            </a:r>
            <a:r>
              <a:rPr lang="en-US" dirty="0" smtClean="0"/>
              <a:t>section </a:t>
            </a:r>
            <a:r>
              <a:rPr lang="en-US" dirty="0"/>
              <a:t>under COB Related Details tab in the above COB Wiki.</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10</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spTree>
    <p:extLst>
      <p:ext uri="{BB962C8B-B14F-4D97-AF65-F5344CB8AC3E}">
        <p14:creationId xmlns:p14="http://schemas.microsoft.com/office/powerpoint/2010/main" val="414400070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11</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944916929"/>
              </p:ext>
            </p:extLst>
          </p:nvPr>
        </p:nvGraphicFramePr>
        <p:xfrm>
          <a:off x="0" y="-685800"/>
          <a:ext cx="9144000" cy="2362200"/>
        </p:xfrm>
        <a:graphic>
          <a:graphicData uri="http://schemas.openxmlformats.org/presentationml/2006/ole">
            <mc:AlternateContent xmlns:mc="http://schemas.openxmlformats.org/markup-compatibility/2006">
              <mc:Choice xmlns:v="urn:schemas-microsoft-com:vml" Requires="v">
                <p:oleObj spid="_x0000_s11300" name="Image" r:id="rId3" imgW="16253968" imgH="4647619" progId="">
                  <p:embed/>
                </p:oleObj>
              </mc:Choice>
              <mc:Fallback>
                <p:oleObj name="Image" r:id="rId3" imgW="16253968" imgH="464761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85800"/>
                        <a:ext cx="9144000" cy="2362200"/>
                      </a:xfrm>
                      <a:prstGeom prst="rect">
                        <a:avLst/>
                      </a:prstGeom>
                      <a:noFill/>
                      <a:ln>
                        <a:noFill/>
                      </a:ln>
                      <a:effectLst/>
                    </p:spPr>
                  </p:pic>
                </p:oleObj>
              </mc:Fallback>
            </mc:AlternateContent>
          </a:graphicData>
        </a:graphic>
      </p:graphicFrame>
      <p:sp>
        <p:nvSpPr>
          <p:cNvPr id="9" name="Rectangle 4"/>
          <p:cNvSpPr txBox="1">
            <a:spLocks noChangeArrowheads="1"/>
          </p:cNvSpPr>
          <p:nvPr/>
        </p:nvSpPr>
        <p:spPr bwMode="auto">
          <a:xfrm>
            <a:off x="457200" y="2057400"/>
            <a:ext cx="822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169863" indent="-169863" algn="l" rtl="0" eaLnBrk="0" fontAlgn="base" hangingPunct="0">
              <a:spcBef>
                <a:spcPct val="75000"/>
              </a:spcBef>
              <a:spcAft>
                <a:spcPct val="0"/>
              </a:spcAft>
              <a:buClr>
                <a:schemeClr val="folHlink"/>
              </a:buClr>
              <a:buFont typeface="Arial" charset="0"/>
              <a:buChar char="&gt;"/>
              <a:defRPr>
                <a:solidFill>
                  <a:schemeClr val="bg2"/>
                </a:solidFill>
                <a:latin typeface="+mn-lt"/>
                <a:ea typeface="+mn-ea"/>
                <a:cs typeface="+mn-cs"/>
              </a:defRPr>
            </a:lvl1pPr>
            <a:lvl2pPr marL="458788" indent="-174625" algn="l" rtl="0" eaLnBrk="0" fontAlgn="base" hangingPunct="0">
              <a:spcBef>
                <a:spcPct val="25000"/>
              </a:spcBef>
              <a:spcAft>
                <a:spcPct val="0"/>
              </a:spcAft>
              <a:buClr>
                <a:schemeClr val="folHlink"/>
              </a:buClr>
              <a:buChar char="–"/>
              <a:defRPr sz="1600">
                <a:solidFill>
                  <a:schemeClr val="bg2"/>
                </a:solidFill>
                <a:latin typeface="+mn-lt"/>
              </a:defRPr>
            </a:lvl2pPr>
            <a:lvl3pPr marL="739775" indent="-166688" algn="l" rtl="0" eaLnBrk="0" fontAlgn="base" hangingPunct="0">
              <a:spcBef>
                <a:spcPct val="25000"/>
              </a:spcBef>
              <a:spcAft>
                <a:spcPct val="0"/>
              </a:spcAft>
              <a:buClr>
                <a:schemeClr val="folHlink"/>
              </a:buClr>
              <a:buFont typeface="Wingdings" pitchFamily="2" charset="2"/>
              <a:buChar char="§"/>
              <a:defRPr sz="1400">
                <a:solidFill>
                  <a:schemeClr val="bg2"/>
                </a:solidFill>
                <a:latin typeface="+mn-lt"/>
              </a:defRPr>
            </a:lvl3pPr>
            <a:lvl4pPr marL="1090613" indent="-171450" algn="l" rtl="0" eaLnBrk="0" fontAlgn="base" hangingPunct="0">
              <a:spcBef>
                <a:spcPct val="25000"/>
              </a:spcBef>
              <a:spcAft>
                <a:spcPct val="0"/>
              </a:spcAft>
              <a:buClr>
                <a:schemeClr val="folHlink"/>
              </a:buClr>
              <a:buChar char="–"/>
              <a:defRPr sz="1400">
                <a:solidFill>
                  <a:schemeClr val="bg2"/>
                </a:solidFill>
                <a:latin typeface="+mn-lt"/>
              </a:defRPr>
            </a:lvl4pPr>
            <a:lvl5pPr marL="1376363" indent="-171450" algn="l" rtl="0" eaLnBrk="0" fontAlgn="base" hangingPunct="0">
              <a:spcBef>
                <a:spcPct val="25000"/>
              </a:spcBef>
              <a:spcAft>
                <a:spcPct val="75000"/>
              </a:spcAft>
              <a:buClr>
                <a:schemeClr val="folHlink"/>
              </a:buClr>
              <a:buFont typeface="Wingdings" pitchFamily="2" charset="2"/>
              <a:buChar char="§"/>
              <a:defRPr sz="1400">
                <a:solidFill>
                  <a:schemeClr val="bg2"/>
                </a:solidFill>
                <a:latin typeface="+mn-lt"/>
              </a:defRPr>
            </a:lvl5pPr>
            <a:lvl6pPr marL="18335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6pPr>
            <a:lvl7pPr marL="22907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7pPr>
            <a:lvl8pPr marL="27479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8pPr>
            <a:lvl9pPr marL="3205163" indent="-171450" algn="l" rtl="0" fontAlgn="base">
              <a:spcBef>
                <a:spcPct val="25000"/>
              </a:spcBef>
              <a:spcAft>
                <a:spcPct val="75000"/>
              </a:spcAft>
              <a:buClr>
                <a:schemeClr val="folHlink"/>
              </a:buClr>
              <a:buFont typeface="Wingdings" pitchFamily="2" charset="2"/>
              <a:buChar char="§"/>
              <a:defRPr sz="1400">
                <a:solidFill>
                  <a:schemeClr val="bg2"/>
                </a:solidFill>
                <a:latin typeface="+mn-lt"/>
              </a:defRPr>
            </a:lvl9pPr>
          </a:lstStyle>
          <a:p>
            <a:pPr marL="0" indent="0" algn="ctr" eaLnBrk="1" hangingPunct="1">
              <a:spcBef>
                <a:spcPct val="0"/>
              </a:spcBef>
              <a:buFontTx/>
              <a:buNone/>
            </a:pPr>
            <a:r>
              <a:rPr lang="en-US" altLang="en-US" sz="3200" b="1" kern="0" dirty="0" smtClean="0"/>
              <a:t>Client On-Boarding (COB) - </a:t>
            </a:r>
            <a:r>
              <a:rPr lang="en-US" altLang="en-US" sz="3200" b="1" i="1" kern="0" dirty="0" smtClean="0"/>
              <a:t>Deep Dive</a:t>
            </a:r>
            <a:endParaRPr lang="en-US" sz="1600" b="1" i="1" kern="0" dirty="0"/>
          </a:p>
        </p:txBody>
      </p:sp>
      <p:sp>
        <p:nvSpPr>
          <p:cNvPr id="10" name="TextBox 9"/>
          <p:cNvSpPr txBox="1"/>
          <p:nvPr/>
        </p:nvSpPr>
        <p:spPr>
          <a:xfrm>
            <a:off x="560695" y="3124200"/>
            <a:ext cx="8202305" cy="2031325"/>
          </a:xfrm>
          <a:prstGeom prst="rect">
            <a:avLst/>
          </a:prstGeom>
          <a:noFill/>
        </p:spPr>
        <p:txBody>
          <a:bodyPr wrap="square" rtlCol="0">
            <a:spAutoFit/>
          </a:bodyPr>
          <a:lstStyle/>
          <a:p>
            <a:pPr lvl="1"/>
            <a:r>
              <a:rPr lang="en-US" altLang="en-US" sz="1400" b="1" dirty="0" smtClean="0">
                <a:solidFill>
                  <a:srgbClr val="006338"/>
                </a:solidFill>
              </a:rPr>
              <a:t>Service Leader: </a:t>
            </a:r>
            <a:r>
              <a:rPr lang="en-US" altLang="en-US" sz="1400" dirty="0" smtClean="0">
                <a:solidFill>
                  <a:srgbClr val="006338"/>
                </a:solidFill>
              </a:rPr>
              <a:t>Sujal Popat		                  </a:t>
            </a:r>
            <a:r>
              <a:rPr lang="en-US" altLang="en-US" sz="1400" b="1" dirty="0" smtClean="0">
                <a:solidFill>
                  <a:srgbClr val="006338"/>
                </a:solidFill>
              </a:rPr>
              <a:t>Business Owner: </a:t>
            </a:r>
            <a:r>
              <a:rPr lang="en-US" sz="1400" dirty="0">
                <a:solidFill>
                  <a:srgbClr val="006338"/>
                </a:solidFill>
              </a:rPr>
              <a:t>Nancy </a:t>
            </a:r>
            <a:r>
              <a:rPr lang="en-US" sz="1400" dirty="0" smtClean="0">
                <a:solidFill>
                  <a:srgbClr val="006338"/>
                </a:solidFill>
              </a:rPr>
              <a:t>Newcome</a:t>
            </a:r>
          </a:p>
          <a:p>
            <a:pPr lvl="1"/>
            <a:endParaRPr lang="en-US" altLang="en-US" sz="1400" b="1" dirty="0" smtClean="0">
              <a:solidFill>
                <a:srgbClr val="006338"/>
              </a:solidFill>
            </a:endParaRPr>
          </a:p>
          <a:p>
            <a:pPr lvl="1"/>
            <a:r>
              <a:rPr lang="en-US" altLang="en-US" sz="1400" b="1" dirty="0" smtClean="0">
                <a:solidFill>
                  <a:srgbClr val="006338"/>
                </a:solidFill>
              </a:rPr>
              <a:t>Service Champion:  </a:t>
            </a:r>
            <a:r>
              <a:rPr lang="en-US" sz="1400" dirty="0" smtClean="0">
                <a:solidFill>
                  <a:srgbClr val="006338"/>
                </a:solidFill>
              </a:rPr>
              <a:t>Shabsi Kenig		</a:t>
            </a:r>
            <a:r>
              <a:rPr lang="en-US" sz="1400" b="1" dirty="0">
                <a:solidFill>
                  <a:srgbClr val="006338"/>
                </a:solidFill>
              </a:rPr>
              <a:t>L3 Manager: </a:t>
            </a:r>
            <a:r>
              <a:rPr lang="en-US" sz="1400" dirty="0">
                <a:solidFill>
                  <a:srgbClr val="006338"/>
                </a:solidFill>
              </a:rPr>
              <a:t>Ali </a:t>
            </a:r>
            <a:r>
              <a:rPr lang="en-US" sz="1400" dirty="0" err="1" smtClean="0">
                <a:solidFill>
                  <a:srgbClr val="006338"/>
                </a:solidFill>
              </a:rPr>
              <a:t>Quraishi</a:t>
            </a:r>
            <a:endParaRPr lang="en-US" sz="1400" dirty="0" smtClean="0">
              <a:solidFill>
                <a:srgbClr val="006338"/>
              </a:solidFill>
            </a:endParaRPr>
          </a:p>
          <a:p>
            <a:pPr lvl="1"/>
            <a:r>
              <a:rPr lang="en-US" sz="1400" dirty="0" smtClean="0">
                <a:solidFill>
                  <a:srgbClr val="006338"/>
                </a:solidFill>
              </a:rPr>
              <a:t> 	</a:t>
            </a:r>
            <a:r>
              <a:rPr lang="en-US" sz="1400" dirty="0">
                <a:solidFill>
                  <a:srgbClr val="006338"/>
                </a:solidFill>
              </a:rPr>
              <a:t> </a:t>
            </a:r>
            <a:r>
              <a:rPr lang="en-US" sz="1400" dirty="0" smtClean="0">
                <a:solidFill>
                  <a:srgbClr val="006338"/>
                </a:solidFill>
              </a:rPr>
              <a:t>                        Giridharan Gopalsamy</a:t>
            </a:r>
            <a:endParaRPr lang="en-US" sz="1400" b="1" dirty="0">
              <a:solidFill>
                <a:srgbClr val="006338"/>
              </a:solidFill>
            </a:endParaRPr>
          </a:p>
          <a:p>
            <a:pPr lvl="1"/>
            <a:endParaRPr lang="en-US" sz="1400" b="1" dirty="0" smtClean="0">
              <a:solidFill>
                <a:schemeClr val="bg2"/>
              </a:solidFill>
            </a:endParaRPr>
          </a:p>
          <a:p>
            <a:pPr lvl="1"/>
            <a:r>
              <a:rPr lang="en-US" altLang="en-US" sz="1400" b="1" dirty="0">
                <a:solidFill>
                  <a:srgbClr val="006338"/>
                </a:solidFill>
              </a:rPr>
              <a:t>Business Theme PM : </a:t>
            </a:r>
            <a:r>
              <a:rPr lang="en-US" altLang="en-US" sz="1400" dirty="0">
                <a:solidFill>
                  <a:srgbClr val="006338"/>
                </a:solidFill>
              </a:rPr>
              <a:t>Dave Lombino, </a:t>
            </a:r>
            <a:r>
              <a:rPr lang="en-US" altLang="en-US" sz="1400" dirty="0" smtClean="0">
                <a:solidFill>
                  <a:srgbClr val="006338"/>
                </a:solidFill>
              </a:rPr>
              <a:t>                    </a:t>
            </a:r>
            <a:r>
              <a:rPr lang="en-US" altLang="en-US" sz="1400" b="1" dirty="0" smtClean="0">
                <a:solidFill>
                  <a:srgbClr val="006338"/>
                </a:solidFill>
              </a:rPr>
              <a:t>Service </a:t>
            </a:r>
            <a:r>
              <a:rPr lang="en-US" altLang="en-US" sz="1400" b="1" dirty="0">
                <a:solidFill>
                  <a:srgbClr val="006338"/>
                </a:solidFill>
              </a:rPr>
              <a:t>PM : </a:t>
            </a:r>
            <a:r>
              <a:rPr lang="en-US" altLang="en-US" sz="1400" dirty="0">
                <a:solidFill>
                  <a:srgbClr val="006338"/>
                </a:solidFill>
              </a:rPr>
              <a:t>Arunkumar </a:t>
            </a:r>
            <a:r>
              <a:rPr lang="en-US" altLang="en-US" sz="1400" dirty="0" smtClean="0">
                <a:solidFill>
                  <a:srgbClr val="006338"/>
                </a:solidFill>
              </a:rPr>
              <a:t>Santhalingam</a:t>
            </a:r>
          </a:p>
          <a:p>
            <a:pPr lvl="1"/>
            <a:r>
              <a:rPr lang="en-US" altLang="en-US" sz="1400" dirty="0">
                <a:solidFill>
                  <a:srgbClr val="006338"/>
                </a:solidFill>
              </a:rPr>
              <a:t>	</a:t>
            </a:r>
            <a:r>
              <a:rPr lang="en-US" altLang="en-US" sz="1400" dirty="0" smtClean="0">
                <a:solidFill>
                  <a:srgbClr val="006338"/>
                </a:solidFill>
              </a:rPr>
              <a:t>	          Shashank </a:t>
            </a:r>
            <a:r>
              <a:rPr lang="en-US" altLang="en-US" sz="1400" dirty="0">
                <a:solidFill>
                  <a:srgbClr val="006338"/>
                </a:solidFill>
              </a:rPr>
              <a:t>Bhargava</a:t>
            </a:r>
          </a:p>
          <a:p>
            <a:pPr lvl="1"/>
            <a:endParaRPr lang="en-US" altLang="en-US" sz="1400" dirty="0" smtClean="0">
              <a:solidFill>
                <a:schemeClr val="bg2"/>
              </a:solidFill>
            </a:endParaRPr>
          </a:p>
          <a:p>
            <a:pPr lvl="1"/>
            <a:endParaRPr lang="en-US" altLang="en-US" sz="1400" dirty="0">
              <a:solidFill>
                <a:schemeClr val="bg2"/>
              </a:solidFill>
            </a:endParaRPr>
          </a:p>
        </p:txBody>
      </p:sp>
    </p:spTree>
    <p:extLst>
      <p:ext uri="{BB962C8B-B14F-4D97-AF65-F5344CB8AC3E}">
        <p14:creationId xmlns:p14="http://schemas.microsoft.com/office/powerpoint/2010/main" val="42017878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t>
            </a:r>
            <a:r>
              <a:rPr lang="en-US" dirty="0" smtClean="0"/>
              <a:t>Configuration </a:t>
            </a:r>
            <a:r>
              <a:rPr lang="en-US" dirty="0" smtClean="0"/>
              <a:t>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12</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33400"/>
            <a:ext cx="7629525" cy="5472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7551058"/>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t>
            </a:r>
            <a:r>
              <a:rPr lang="en-US" dirty="0" smtClean="0"/>
              <a:t>Configuration </a:t>
            </a:r>
            <a:r>
              <a:rPr lang="en-US" dirty="0" smtClean="0"/>
              <a:t>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13</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38" y="438150"/>
            <a:ext cx="8391525"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454984"/>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t>
            </a:r>
            <a:r>
              <a:rPr lang="en-US" dirty="0" smtClean="0"/>
              <a:t>Configuration </a:t>
            </a:r>
            <a:r>
              <a:rPr lang="en-US" dirty="0" smtClean="0"/>
              <a:t>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14</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
            <a:ext cx="8759825" cy="575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9692553"/>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t>
            </a:r>
            <a:r>
              <a:rPr lang="en-US" dirty="0" smtClean="0"/>
              <a:t>Configuration </a:t>
            </a:r>
            <a:r>
              <a:rPr lang="en-US" dirty="0" smtClean="0"/>
              <a:t>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15</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0"/>
            <a:ext cx="89916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788650"/>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t>
            </a:r>
            <a:r>
              <a:rPr lang="en-US" dirty="0" smtClean="0"/>
              <a:t>Configuration </a:t>
            </a:r>
            <a:r>
              <a:rPr lang="en-US" dirty="0" smtClean="0"/>
              <a:t>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16</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7038"/>
            <a:ext cx="9144000" cy="566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8520704"/>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13519"/>
            <a:ext cx="8226425" cy="427038"/>
          </a:xfrm>
        </p:spPr>
        <p:txBody>
          <a:bodyPr/>
          <a:lstStyle/>
          <a:p>
            <a:r>
              <a:rPr lang="en-US" altLang="en-US" dirty="0"/>
              <a:t>Account Basics</a:t>
            </a:r>
            <a:endParaRPr lang="en-US" dirty="0">
              <a:solidFill>
                <a:srgbClr val="FF0000"/>
              </a:solidFill>
            </a:endParaRPr>
          </a:p>
        </p:txBody>
      </p:sp>
      <p:sp>
        <p:nvSpPr>
          <p:cNvPr id="5" name="Slide Number Placeholder 4"/>
          <p:cNvSpPr>
            <a:spLocks noGrp="1"/>
          </p:cNvSpPr>
          <p:nvPr>
            <p:ph type="sldNum" sz="quarter" idx="10"/>
          </p:nvPr>
        </p:nvSpPr>
        <p:spPr/>
        <p:txBody>
          <a:bodyPr/>
          <a:lstStyle/>
          <a:p>
            <a:pPr>
              <a:defRPr/>
            </a:pPr>
            <a:r>
              <a:rPr lang="en-US" smtClean="0"/>
              <a:t>Page </a:t>
            </a:r>
            <a:fld id="{CFB1B4E3-50FF-49FA-A8AD-B4CE376EF191}" type="slidenum">
              <a:rPr lang="en-US" smtClean="0"/>
              <a:pPr>
                <a:defRPr/>
              </a:pPr>
              <a:t>17</a:t>
            </a:fld>
            <a:endParaRPr lang="en-US"/>
          </a:p>
        </p:txBody>
      </p:sp>
      <p:sp>
        <p:nvSpPr>
          <p:cNvPr id="6" name="Footer Placeholder 5"/>
          <p:cNvSpPr>
            <a:spLocks noGrp="1"/>
          </p:cNvSpPr>
          <p:nvPr>
            <p:ph type="ftr" sz="quarter" idx="11"/>
          </p:nvPr>
        </p:nvSpPr>
        <p:spPr/>
        <p:txBody>
          <a:bodyPr/>
          <a:lstStyle/>
          <a:p>
            <a:pPr>
              <a:defRPr/>
            </a:pPr>
            <a:r>
              <a:rPr lang="en-US" dirty="0" smtClean="0"/>
              <a:t>SKS V2017 1.0</a:t>
            </a:r>
            <a:endParaRPr lang="en-US" dirty="0"/>
          </a:p>
        </p:txBody>
      </p:sp>
      <p:sp>
        <p:nvSpPr>
          <p:cNvPr id="7" name="Content Placeholder 6"/>
          <p:cNvSpPr>
            <a:spLocks noGrp="1"/>
          </p:cNvSpPr>
          <p:nvPr>
            <p:ph sz="half" idx="2"/>
          </p:nvPr>
        </p:nvSpPr>
        <p:spPr/>
        <p:txBody>
          <a:bodyPr/>
          <a:lstStyle/>
          <a:p>
            <a:pPr>
              <a:buFont typeface="Wingdings" pitchFamily="2" charset="2"/>
              <a:buChar char="Ø"/>
              <a:defRPr/>
            </a:pPr>
            <a:r>
              <a:rPr lang="en-US" sz="2400" i="1" dirty="0"/>
              <a:t>Some of the prominent IBDs using </a:t>
            </a:r>
            <a:r>
              <a:rPr lang="en-US" sz="2400" i="1" dirty="0" smtClean="0"/>
              <a:t>COB</a:t>
            </a:r>
            <a:endParaRPr lang="en-US" sz="2400" i="1" dirty="0"/>
          </a:p>
          <a:p>
            <a:pPr>
              <a:buFont typeface="Wingdings" pitchFamily="2" charset="2"/>
              <a:buChar char="q"/>
              <a:defRPr/>
            </a:pPr>
            <a:r>
              <a:rPr lang="en-US" i="1" dirty="0"/>
              <a:t>NWM -&gt;Northwestern Mutual Investment Services (NMIS)</a:t>
            </a:r>
          </a:p>
          <a:p>
            <a:pPr>
              <a:buFont typeface="Wingdings" pitchFamily="2" charset="2"/>
              <a:buChar char="q"/>
              <a:defRPr/>
            </a:pPr>
            <a:r>
              <a:rPr lang="en-US" i="1" dirty="0" smtClean="0"/>
              <a:t>3CR-</a:t>
            </a:r>
            <a:r>
              <a:rPr lang="en-US" i="1" dirty="0"/>
              <a:t>&gt; </a:t>
            </a:r>
            <a:r>
              <a:rPr lang="en-US" i="1" dirty="0" smtClean="0"/>
              <a:t>Pershing Advisory Solution </a:t>
            </a:r>
          </a:p>
          <a:p>
            <a:pPr>
              <a:buFont typeface="Wingdings" pitchFamily="2" charset="2"/>
              <a:buChar char="q"/>
              <a:defRPr/>
            </a:pPr>
            <a:r>
              <a:rPr lang="en-US" i="1" dirty="0" smtClean="0"/>
              <a:t>UA1 -&gt; Bank Custody</a:t>
            </a:r>
            <a:endParaRPr lang="en-US" i="1" dirty="0"/>
          </a:p>
          <a:p>
            <a:pPr>
              <a:buFont typeface="Wingdings" pitchFamily="2" charset="2"/>
              <a:buChar char="q"/>
              <a:defRPr/>
            </a:pPr>
            <a:r>
              <a:rPr lang="en-US" i="1" dirty="0" smtClean="0"/>
              <a:t>6CQ -&gt; CUNA Brokerage services</a:t>
            </a:r>
            <a:endParaRPr lang="en-US" i="1" dirty="0"/>
          </a:p>
          <a:p>
            <a:endParaRPr lang="en-US" dirty="0"/>
          </a:p>
        </p:txBody>
      </p:sp>
      <p:sp>
        <p:nvSpPr>
          <p:cNvPr id="8" name="Rectangle 7"/>
          <p:cNvSpPr/>
          <p:nvPr/>
        </p:nvSpPr>
        <p:spPr>
          <a:xfrm>
            <a:off x="698500" y="838200"/>
            <a:ext cx="7391400" cy="646331"/>
          </a:xfrm>
          <a:prstGeom prst="rect">
            <a:avLst/>
          </a:prstGeom>
        </p:spPr>
        <p:txBody>
          <a:bodyPr wrap="square">
            <a:spAutoFit/>
          </a:bodyPr>
          <a:lstStyle/>
          <a:p>
            <a:r>
              <a:rPr lang="en-US" sz="1800" i="1" dirty="0">
                <a:solidFill>
                  <a:schemeClr val="bg2"/>
                </a:solidFill>
                <a:latin typeface="+mn-lt"/>
              </a:rPr>
              <a:t>All customer account numbers consist of a 3 character alphanumeric office code and 6 digit numeric base account number</a:t>
            </a:r>
          </a:p>
        </p:txBody>
      </p:sp>
      <p:graphicFrame>
        <p:nvGraphicFramePr>
          <p:cNvPr id="9" name="Table 8"/>
          <p:cNvGraphicFramePr>
            <a:graphicFrameLocks noGrp="1"/>
          </p:cNvGraphicFramePr>
          <p:nvPr>
            <p:extLst>
              <p:ext uri="{D42A27DB-BD31-4B8C-83A1-F6EECF244321}">
                <p14:modId xmlns:p14="http://schemas.microsoft.com/office/powerpoint/2010/main" val="1680752875"/>
              </p:ext>
            </p:extLst>
          </p:nvPr>
        </p:nvGraphicFramePr>
        <p:xfrm>
          <a:off x="2032000" y="1905000"/>
          <a:ext cx="4191000" cy="457200"/>
        </p:xfrm>
        <a:graphic>
          <a:graphicData uri="http://schemas.openxmlformats.org/drawingml/2006/table">
            <a:tbl>
              <a:tblPr/>
              <a:tblGrid>
                <a:gridCol w="531813"/>
                <a:gridCol w="400050"/>
                <a:gridCol w="465137"/>
                <a:gridCol w="465138"/>
                <a:gridCol w="466725"/>
                <a:gridCol w="465137"/>
                <a:gridCol w="465138"/>
                <a:gridCol w="466725"/>
                <a:gridCol w="465137"/>
              </a:tblGrid>
              <a:tr h="457200">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dirty="0" smtClean="0">
                          <a:ln>
                            <a:noFill/>
                          </a:ln>
                          <a:solidFill>
                            <a:schemeClr val="bg2"/>
                          </a:solidFill>
                          <a:effectLst/>
                          <a:latin typeface="Arial"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75000"/>
                      </a:schemeClr>
                    </a:solidFill>
                  </a:tcPr>
                </a:tc>
              </a:tr>
            </a:tbl>
          </a:graphicData>
        </a:graphic>
      </p:graphicFrame>
      <p:sp>
        <p:nvSpPr>
          <p:cNvPr id="13" name="Rectangle 32"/>
          <p:cNvSpPr>
            <a:spLocks noChangeArrowheads="1"/>
          </p:cNvSpPr>
          <p:nvPr/>
        </p:nvSpPr>
        <p:spPr bwMode="auto">
          <a:xfrm>
            <a:off x="2070100" y="2514600"/>
            <a:ext cx="1371600" cy="304800"/>
          </a:xfrm>
          <a:prstGeom prst="rect">
            <a:avLst/>
          </a:prstGeom>
          <a:solidFill>
            <a:srgbClr val="CCCCFF">
              <a:alpha val="50195"/>
            </a:srgbClr>
          </a:solidFill>
          <a:ln w="9525">
            <a:solidFill>
              <a:schemeClr val="tx1"/>
            </a:solidFill>
            <a:miter lim="800000"/>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r>
              <a:rPr lang="en-US" altLang="en-US" sz="1800" dirty="0">
                <a:solidFill>
                  <a:schemeClr val="bg2"/>
                </a:solidFill>
              </a:rPr>
              <a:t>Office Code</a:t>
            </a:r>
          </a:p>
        </p:txBody>
      </p:sp>
      <p:sp>
        <p:nvSpPr>
          <p:cNvPr id="15" name="Rectangle 33"/>
          <p:cNvSpPr>
            <a:spLocks noChangeArrowheads="1"/>
          </p:cNvSpPr>
          <p:nvPr/>
        </p:nvSpPr>
        <p:spPr bwMode="auto">
          <a:xfrm>
            <a:off x="3479800" y="2514600"/>
            <a:ext cx="2743200" cy="304800"/>
          </a:xfrm>
          <a:prstGeom prst="rect">
            <a:avLst/>
          </a:prstGeom>
          <a:solidFill>
            <a:srgbClr val="CCCCFF">
              <a:alpha val="50195"/>
            </a:srgbClr>
          </a:solidFill>
          <a:ln w="9525">
            <a:solidFill>
              <a:schemeClr val="tx1"/>
            </a:solidFill>
            <a:miter lim="800000"/>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r>
              <a:rPr lang="en-US" altLang="en-US" sz="1800" dirty="0">
                <a:solidFill>
                  <a:schemeClr val="bg2"/>
                </a:solidFill>
              </a:rPr>
              <a:t>Base Account number</a:t>
            </a:r>
          </a:p>
        </p:txBody>
      </p:sp>
    </p:spTree>
    <p:extLst>
      <p:ext uri="{BB962C8B-B14F-4D97-AF65-F5344CB8AC3E}">
        <p14:creationId xmlns:p14="http://schemas.microsoft.com/office/powerpoint/2010/main" val="2925357871"/>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Account Opening 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18</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914400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114617"/>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Account Opening 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19</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33400"/>
            <a:ext cx="8029575" cy="541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0215534"/>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smtClean="0">
                <a:solidFill>
                  <a:srgbClr val="000000"/>
                </a:solidFill>
              </a:rPr>
              <a:t>Page </a:t>
            </a:r>
            <a:fld id="{D4182E85-A0F2-4E54-99E2-7086AE4E3ADC}" type="slidenum">
              <a:rPr lang="en-US" altLang="en-US" smtClean="0">
                <a:solidFill>
                  <a:srgbClr val="000000"/>
                </a:solidFill>
              </a:rPr>
              <a:pPr eaLnBrk="1" hangingPunct="1">
                <a:spcBef>
                  <a:spcPct val="0"/>
                </a:spcBef>
                <a:buClrTx/>
                <a:buFontTx/>
                <a:buNone/>
              </a:pPr>
              <a:t>2</a:t>
            </a:fld>
            <a:endParaRPr lang="en-US" altLang="en-US" smtClean="0">
              <a:solidFill>
                <a:srgbClr val="000000"/>
              </a:solidFill>
            </a:endParaRPr>
          </a:p>
        </p:txBody>
      </p:sp>
      <p:sp>
        <p:nvSpPr>
          <p:cNvPr id="40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dirty="0" smtClean="0"/>
              <a:t>SKS V2017 1.0</a:t>
            </a:r>
          </a:p>
        </p:txBody>
      </p:sp>
      <p:sp>
        <p:nvSpPr>
          <p:cNvPr id="4100" name="Rectangle 3"/>
          <p:cNvSpPr>
            <a:spLocks noGrp="1" noChangeArrowheads="1"/>
          </p:cNvSpPr>
          <p:nvPr>
            <p:ph type="title"/>
          </p:nvPr>
        </p:nvSpPr>
        <p:spPr/>
        <p:txBody>
          <a:bodyPr/>
          <a:lstStyle/>
          <a:p>
            <a:pPr eaLnBrk="1" hangingPunct="1"/>
            <a:r>
              <a:rPr lang="en-US" altLang="en-US" smtClean="0"/>
              <a:t>Agenda</a:t>
            </a:r>
          </a:p>
        </p:txBody>
      </p:sp>
      <p:sp>
        <p:nvSpPr>
          <p:cNvPr id="4101" name="Rectangle 4"/>
          <p:cNvSpPr>
            <a:spLocks noGrp="1" noChangeArrowheads="1"/>
          </p:cNvSpPr>
          <p:nvPr>
            <p:ph type="body" idx="1"/>
          </p:nvPr>
        </p:nvSpPr>
        <p:spPr>
          <a:xfrm>
            <a:off x="457200" y="884238"/>
            <a:ext cx="8226425" cy="4983162"/>
          </a:xfrm>
        </p:spPr>
        <p:txBody>
          <a:bodyPr/>
          <a:lstStyle/>
          <a:p>
            <a:pPr eaLnBrk="1" hangingPunct="1">
              <a:spcBef>
                <a:spcPct val="0"/>
              </a:spcBef>
              <a:buClrTx/>
              <a:buSzPct val="50000"/>
              <a:defRPr/>
            </a:pPr>
            <a:r>
              <a:rPr lang="en-US" altLang="en-US" b="1" dirty="0" smtClean="0">
                <a:solidFill>
                  <a:schemeClr val="accent2"/>
                </a:solidFill>
              </a:rPr>
              <a:t>Service Overview: </a:t>
            </a:r>
          </a:p>
          <a:p>
            <a:pPr lvl="1" eaLnBrk="1" hangingPunct="1">
              <a:spcBef>
                <a:spcPct val="0"/>
              </a:spcBef>
              <a:buClrTx/>
              <a:buSzPct val="50000"/>
              <a:defRPr/>
            </a:pPr>
            <a:r>
              <a:rPr lang="en-US" altLang="en-US" b="1" dirty="0">
                <a:solidFill>
                  <a:schemeClr val="accent2"/>
                </a:solidFill>
              </a:rPr>
              <a:t>Client and End customer usage</a:t>
            </a:r>
          </a:p>
          <a:p>
            <a:pPr marL="574675" lvl="1" indent="-285750" eaLnBrk="1" hangingPunct="1">
              <a:spcBef>
                <a:spcPct val="0"/>
              </a:spcBef>
              <a:buClrTx/>
              <a:buSzPct val="50000"/>
              <a:defRPr/>
            </a:pPr>
            <a:endParaRPr lang="en-US" altLang="en-US" b="1" dirty="0" smtClean="0">
              <a:solidFill>
                <a:srgbClr val="0070C0"/>
              </a:solidFill>
            </a:endParaRPr>
          </a:p>
          <a:p>
            <a:pPr eaLnBrk="1" hangingPunct="1">
              <a:spcBef>
                <a:spcPct val="0"/>
              </a:spcBef>
              <a:buClrTx/>
              <a:buSzPct val="50000"/>
              <a:defRPr/>
            </a:pPr>
            <a:r>
              <a:rPr lang="en-US" altLang="en-US" b="1" dirty="0" smtClean="0">
                <a:solidFill>
                  <a:schemeClr val="accent2"/>
                </a:solidFill>
              </a:rPr>
              <a:t>Service Context: Context Diagram in relation with other services </a:t>
            </a:r>
          </a:p>
          <a:p>
            <a:pPr eaLnBrk="1" hangingPunct="1">
              <a:spcBef>
                <a:spcPct val="0"/>
              </a:spcBef>
              <a:buClrTx/>
              <a:buSzPct val="50000"/>
              <a:defRPr/>
            </a:pPr>
            <a:r>
              <a:rPr lang="en-US" altLang="en-US" b="1" dirty="0">
                <a:solidFill>
                  <a:schemeClr val="accent2"/>
                </a:solidFill>
              </a:rPr>
              <a:t>Key End -2- End flows in </a:t>
            </a:r>
            <a:r>
              <a:rPr lang="en-US" altLang="en-US" b="1" dirty="0" smtClean="0">
                <a:solidFill>
                  <a:schemeClr val="accent2"/>
                </a:solidFill>
              </a:rPr>
              <a:t>different views (sample diagrams)– </a:t>
            </a:r>
            <a:endParaRPr lang="en-US" altLang="en-US" b="1" dirty="0" smtClean="0">
              <a:solidFill>
                <a:srgbClr val="0070C0"/>
              </a:solidFill>
            </a:endParaRPr>
          </a:p>
          <a:p>
            <a:pPr marL="631825" lvl="1" indent="-342900" eaLnBrk="1" hangingPunct="1">
              <a:spcBef>
                <a:spcPct val="0"/>
              </a:spcBef>
              <a:buClrTx/>
              <a:buSzPct val="50000"/>
              <a:defRPr/>
            </a:pPr>
            <a:r>
              <a:rPr lang="en-US" altLang="en-US" b="1" dirty="0" smtClean="0">
                <a:solidFill>
                  <a:schemeClr val="accent2"/>
                </a:solidFill>
              </a:rPr>
              <a:t>Business, Services, </a:t>
            </a:r>
          </a:p>
          <a:p>
            <a:pPr marL="631825" lvl="1" indent="-342900" eaLnBrk="1" hangingPunct="1">
              <a:spcBef>
                <a:spcPct val="0"/>
              </a:spcBef>
              <a:buClrTx/>
              <a:buSzPct val="50000"/>
              <a:defRPr/>
            </a:pPr>
            <a:r>
              <a:rPr lang="en-US" altLang="en-US" b="1" dirty="0">
                <a:solidFill>
                  <a:schemeClr val="accent2"/>
                </a:solidFill>
              </a:rPr>
              <a:t>A</a:t>
            </a:r>
            <a:r>
              <a:rPr lang="en-US" altLang="en-US" b="1" dirty="0" smtClean="0">
                <a:solidFill>
                  <a:schemeClr val="accent2"/>
                </a:solidFill>
              </a:rPr>
              <a:t>pplications, data, </a:t>
            </a:r>
          </a:p>
          <a:p>
            <a:pPr marL="631825" lvl="1" indent="-342900" eaLnBrk="1" hangingPunct="1">
              <a:spcBef>
                <a:spcPct val="0"/>
              </a:spcBef>
              <a:buClrTx/>
              <a:buSzPct val="50000"/>
              <a:defRPr/>
            </a:pPr>
            <a:r>
              <a:rPr lang="en-US" altLang="en-US" b="1" dirty="0" smtClean="0">
                <a:solidFill>
                  <a:schemeClr val="accent2"/>
                </a:solidFill>
              </a:rPr>
              <a:t>Operational, User Interface (screens)</a:t>
            </a:r>
          </a:p>
          <a:p>
            <a:pPr eaLnBrk="1" hangingPunct="1">
              <a:spcBef>
                <a:spcPct val="0"/>
              </a:spcBef>
              <a:buClrTx/>
              <a:buSzPct val="50000"/>
              <a:defRPr/>
            </a:pPr>
            <a:r>
              <a:rPr lang="en-US" altLang="en-US" b="1" dirty="0" smtClean="0">
                <a:solidFill>
                  <a:schemeClr val="accent2"/>
                </a:solidFill>
              </a:rPr>
              <a:t>Architecture Diagrams</a:t>
            </a:r>
          </a:p>
          <a:p>
            <a:pPr marL="631825" lvl="1" indent="-342900" eaLnBrk="1" hangingPunct="1">
              <a:spcBef>
                <a:spcPct val="0"/>
              </a:spcBef>
              <a:buClrTx/>
              <a:buSzPct val="50000"/>
              <a:defRPr/>
            </a:pPr>
            <a:r>
              <a:rPr lang="en-US" altLang="en-US" b="1" dirty="0" smtClean="0">
                <a:solidFill>
                  <a:schemeClr val="accent2"/>
                </a:solidFill>
              </a:rPr>
              <a:t>Context (Current/Future State)</a:t>
            </a:r>
          </a:p>
          <a:p>
            <a:pPr marL="631825" lvl="1" indent="-342900" eaLnBrk="1" hangingPunct="1">
              <a:spcBef>
                <a:spcPct val="0"/>
              </a:spcBef>
              <a:buClrTx/>
              <a:buSzPct val="50000"/>
              <a:defRPr/>
            </a:pPr>
            <a:r>
              <a:rPr lang="en-US" altLang="en-US" b="1" dirty="0" smtClean="0">
                <a:solidFill>
                  <a:schemeClr val="accent2"/>
                </a:solidFill>
              </a:rPr>
              <a:t>Data Flow</a:t>
            </a:r>
          </a:p>
          <a:p>
            <a:pPr eaLnBrk="1" hangingPunct="1">
              <a:spcBef>
                <a:spcPct val="0"/>
              </a:spcBef>
              <a:buClrTx/>
              <a:buSzPct val="50000"/>
              <a:defRPr/>
            </a:pPr>
            <a:r>
              <a:rPr lang="en-US" altLang="en-US" b="1" dirty="0" smtClean="0">
                <a:solidFill>
                  <a:schemeClr val="accent2"/>
                </a:solidFill>
              </a:rPr>
              <a:t>List of (Key) Applications </a:t>
            </a:r>
          </a:p>
          <a:p>
            <a:pPr eaLnBrk="1" hangingPunct="1">
              <a:spcBef>
                <a:spcPct val="0"/>
              </a:spcBef>
              <a:buClrTx/>
              <a:buSzPct val="50000"/>
              <a:defRPr/>
            </a:pPr>
            <a:r>
              <a:rPr lang="en-US" altLang="en-US" b="1" dirty="0">
                <a:solidFill>
                  <a:schemeClr val="accent2"/>
                </a:solidFill>
              </a:rPr>
              <a:t>Glossary of </a:t>
            </a:r>
            <a:r>
              <a:rPr lang="en-US" altLang="en-US" b="1" dirty="0" smtClean="0">
                <a:solidFill>
                  <a:schemeClr val="accent2"/>
                </a:solidFill>
              </a:rPr>
              <a:t>Terms</a:t>
            </a:r>
            <a:endParaRPr lang="en-US" altLang="en-US" b="1" dirty="0">
              <a:solidFill>
                <a:schemeClr val="accent2"/>
              </a:solidFill>
            </a:endParaRPr>
          </a:p>
          <a:p>
            <a:pPr eaLnBrk="1" hangingPunct="1">
              <a:spcBef>
                <a:spcPct val="0"/>
              </a:spcBef>
              <a:buClrTx/>
              <a:buSzPct val="50000"/>
              <a:defRPr/>
            </a:pPr>
            <a:r>
              <a:rPr lang="en-US" altLang="en-US" b="1" dirty="0" smtClean="0">
                <a:solidFill>
                  <a:schemeClr val="accent2"/>
                </a:solidFill>
              </a:rPr>
              <a:t>Review Questions</a:t>
            </a:r>
          </a:p>
          <a:p>
            <a:pPr marL="342900" indent="-342900" eaLnBrk="1" hangingPunct="1">
              <a:spcBef>
                <a:spcPct val="0"/>
              </a:spcBef>
              <a:buClrTx/>
              <a:buSzPct val="50000"/>
              <a:buFont typeface="Arial" charset="0"/>
              <a:buAutoNum type="arabicPeriod"/>
              <a:defRPr/>
            </a:pPr>
            <a:endParaRPr lang="en-US" altLang="en-US" b="1" dirty="0" smtClean="0">
              <a:solidFill>
                <a:schemeClr val="accent2"/>
              </a:solidFill>
            </a:endParaRP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Account Opening 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20</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85763"/>
            <a:ext cx="8686800" cy="5786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66161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Account Opening 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21</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1000"/>
            <a:ext cx="8662987"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68" y="4953000"/>
            <a:ext cx="8385832"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9114345"/>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Account Opening Screens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22</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29" y="376239"/>
            <a:ext cx="8124825" cy="411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6" y="4267200"/>
            <a:ext cx="8086725"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0625266"/>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 Account Funding Screen</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23</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4" y="533400"/>
            <a:ext cx="8029575" cy="5488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842700"/>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a:t>
            </a:r>
            <a:r>
              <a:rPr lang="en-US" dirty="0"/>
              <a:t>On-Boarding </a:t>
            </a:r>
            <a:r>
              <a:rPr lang="en-US" b="0" dirty="0" smtClean="0"/>
              <a:t>– Forms Generation/eSignature </a:t>
            </a:r>
            <a:r>
              <a:rPr lang="en-US" b="0" dirty="0" err="1" smtClean="0"/>
              <a:t>Init</a:t>
            </a:r>
            <a:r>
              <a:rPr lang="en-US" b="0" dirty="0" smtClean="0"/>
              <a:t> Screen</a:t>
            </a:r>
            <a:endParaRPr lang="en-US" b="0"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24</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7038"/>
            <a:ext cx="5916926" cy="4442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cid:image001.png@01D07E0A.11C54CA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514600"/>
            <a:ext cx="6019800" cy="372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101857"/>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 Imaging Screen - </a:t>
            </a:r>
            <a:r>
              <a:rPr lang="en-US" b="0" dirty="0" smtClean="0"/>
              <a:t>Editing PDF Form Fields before Submitting to </a:t>
            </a:r>
            <a:r>
              <a:rPr lang="en-US" b="0" dirty="0" err="1" smtClean="0"/>
              <a:t>Signix</a:t>
            </a:r>
            <a:r>
              <a:rPr lang="en-US" b="0" dirty="0" smtClean="0"/>
              <a:t> (</a:t>
            </a:r>
            <a:r>
              <a:rPr lang="en-US" b="0" dirty="0" err="1" smtClean="0"/>
              <a:t>eSign</a:t>
            </a:r>
            <a:r>
              <a:rPr lang="en-US" b="0" dirty="0" smtClean="0"/>
              <a:t> Vendor Solution)</a:t>
            </a:r>
            <a:endParaRPr lang="en-US" b="0"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25</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51960"/>
            <a:ext cx="7315200" cy="5296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5639292"/>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6425" cy="427038"/>
          </a:xfrm>
        </p:spPr>
        <p:txBody>
          <a:bodyPr/>
          <a:lstStyle/>
          <a:p>
            <a:r>
              <a:rPr lang="en-US" dirty="0" smtClean="0"/>
              <a:t>Client On-Boarding – For Non </a:t>
            </a:r>
            <a:r>
              <a:rPr lang="en-US" dirty="0" err="1" smtClean="0"/>
              <a:t>eSign</a:t>
            </a:r>
            <a:r>
              <a:rPr lang="en-US" dirty="0" smtClean="0"/>
              <a:t> Scenario – </a:t>
            </a:r>
            <a:r>
              <a:rPr lang="en-US" b="0" dirty="0" smtClean="0"/>
              <a:t>Submit Account after forms generation)</a:t>
            </a:r>
            <a:endParaRPr lang="en-US" b="0"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26</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685800"/>
            <a:ext cx="8591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19325"/>
            <a:ext cx="849630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559" y="4133193"/>
            <a:ext cx="820102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0307278"/>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COB Process flow with MI, eSignature and Account Funding Integrations </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27</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42950"/>
            <a:ext cx="9067800" cy="603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519038"/>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Globalization</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28</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graphicFrame>
        <p:nvGraphicFramePr>
          <p:cNvPr id="6" name="Group 46"/>
          <p:cNvGraphicFramePr>
            <a:graphicFrameLocks noGrp="1"/>
          </p:cNvGraphicFramePr>
          <p:nvPr>
            <p:ph idx="1"/>
            <p:extLst>
              <p:ext uri="{D42A27DB-BD31-4B8C-83A1-F6EECF244321}">
                <p14:modId xmlns:p14="http://schemas.microsoft.com/office/powerpoint/2010/main" val="2900663480"/>
              </p:ext>
            </p:extLst>
          </p:nvPr>
        </p:nvGraphicFramePr>
        <p:xfrm>
          <a:off x="914400" y="838200"/>
          <a:ext cx="7134225" cy="5041900"/>
        </p:xfrm>
        <a:graphic>
          <a:graphicData uri="http://schemas.openxmlformats.org/drawingml/2006/table">
            <a:tbl>
              <a:tblPr/>
              <a:tblGrid>
                <a:gridCol w="1647973"/>
                <a:gridCol w="2590730"/>
                <a:gridCol w="1066771"/>
                <a:gridCol w="1828751"/>
              </a:tblGrid>
              <a:tr h="774448">
                <a:tc>
                  <a:txBody>
                    <a:bodyPr/>
                    <a:lstStyle/>
                    <a:p>
                      <a:pPr marL="0" marR="0" lvl="0" indent="0" algn="ctr"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TOPIC</a:t>
                      </a:r>
                    </a:p>
                  </a:txBody>
                  <a:tcPr marL="91438" marR="91438" marT="45719" marB="4571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Description</a:t>
                      </a:r>
                    </a:p>
                  </a:txBody>
                  <a:tcPr marL="91438" marR="91438" marT="45719" marB="4571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Supported?</a:t>
                      </a:r>
                    </a:p>
                    <a:p>
                      <a:pPr marL="0" marR="0" lvl="0" indent="0" algn="ctr"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(Yes/No)</a:t>
                      </a:r>
                    </a:p>
                  </a:txBody>
                  <a:tcPr marL="91438" marR="91438" marT="45719" marB="4571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Not Supported</a:t>
                      </a:r>
                    </a:p>
                  </a:txBody>
                  <a:tcPr marL="91438" marR="91438" marT="45719" marB="45719"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310794">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Support 24 x 7 Availability</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000" dirty="0" smtClean="0">
                          <a:solidFill>
                            <a:schemeClr val="bg2"/>
                          </a:solidFill>
                        </a:rPr>
                        <a:t>This means the system must be available for full functionality during data load times of files from various booking entities; including but not limited to: PSL, PSCL, PSAL etc.</a:t>
                      </a:r>
                    </a:p>
                    <a:p>
                      <a:pPr marL="171450" indent="-171450">
                        <a:buFont typeface="Arial" panose="020B0604020202020204" pitchFamily="34" charset="0"/>
                        <a:buChar char="•"/>
                      </a:pPr>
                      <a:r>
                        <a:rPr lang="en-US" sz="1000" dirty="0" smtClean="0">
                          <a:solidFill>
                            <a:schemeClr val="bg2"/>
                          </a:solidFill>
                        </a:rPr>
                        <a:t>Data load of one booking entity will not affect data of another booking entities during load times.</a:t>
                      </a:r>
                      <a:endParaRPr lang="en-US" sz="1000" dirty="0">
                        <a:solidFill>
                          <a:schemeClr val="bg2"/>
                        </a:solidFill>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Yes</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endParaRPr kumimoji="0" lang="en-US" sz="1000" b="0" i="0" u="none" strike="noStrike" cap="none" normalizeH="0" baseline="0" dirty="0" smtClean="0">
                        <a:ln>
                          <a:noFill/>
                        </a:ln>
                        <a:solidFill>
                          <a:schemeClr val="bg2"/>
                        </a:solidFill>
                        <a:effectLst/>
                        <a:latin typeface="Arial" charset="0"/>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1158151">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Localization</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000" dirty="0" smtClean="0">
                          <a:solidFill>
                            <a:schemeClr val="bg2"/>
                          </a:solidFill>
                        </a:rPr>
                        <a:t>All presentation Layer data elements adhere</a:t>
                      </a:r>
                      <a:r>
                        <a:rPr lang="en-US" sz="1000" baseline="0" dirty="0" smtClean="0">
                          <a:solidFill>
                            <a:schemeClr val="bg2"/>
                          </a:solidFill>
                        </a:rPr>
                        <a:t> to the </a:t>
                      </a:r>
                      <a:r>
                        <a:rPr lang="en-US" sz="1000" u="sng" kern="1200" dirty="0" smtClean="0">
                          <a:solidFill>
                            <a:schemeClr val="tx1"/>
                          </a:solidFill>
                          <a:effectLst/>
                          <a:latin typeface="+mn-lt"/>
                          <a:ea typeface="+mn-ea"/>
                          <a:cs typeface="+mn-cs"/>
                          <a:hlinkClick r:id="rId3"/>
                        </a:rPr>
                        <a:t>GBP guidelines for localization</a:t>
                      </a:r>
                      <a:r>
                        <a:rPr lang="en-US" sz="1000" dirty="0" smtClean="0">
                          <a:solidFill>
                            <a:schemeClr val="bg2"/>
                          </a:solidFill>
                        </a:rPr>
                        <a:t>, also </a:t>
                      </a:r>
                      <a:r>
                        <a:rPr lang="en-US" sz="1000" u="sng" kern="1200" dirty="0" smtClean="0">
                          <a:solidFill>
                            <a:schemeClr val="tx1"/>
                          </a:solidFill>
                          <a:effectLst/>
                          <a:latin typeface="+mn-lt"/>
                          <a:ea typeface="+mn-ea"/>
                          <a:cs typeface="+mn-cs"/>
                          <a:hlinkClick r:id="rId4"/>
                        </a:rPr>
                        <a:t>Globalization guidelines</a:t>
                      </a:r>
                      <a:r>
                        <a:rPr lang="en-US" sz="1000" kern="1200" dirty="0" smtClean="0">
                          <a:solidFill>
                            <a:schemeClr val="tx1"/>
                          </a:solidFill>
                          <a:effectLst/>
                          <a:latin typeface="+mn-lt"/>
                          <a:ea typeface="+mn-ea"/>
                          <a:cs typeface="+mn-cs"/>
                        </a:rPr>
                        <a:t> </a:t>
                      </a:r>
                      <a:r>
                        <a:rPr lang="en-US" sz="1000" dirty="0" smtClean="0">
                          <a:solidFill>
                            <a:schemeClr val="bg2"/>
                          </a:solidFill>
                        </a:rPr>
                        <a:t>and </a:t>
                      </a:r>
                      <a:r>
                        <a:rPr lang="en-US" sz="1000" u="sng" kern="1200" dirty="0" smtClean="0">
                          <a:solidFill>
                            <a:schemeClr val="tx1"/>
                          </a:solidFill>
                          <a:effectLst/>
                          <a:latin typeface="+mn-lt"/>
                          <a:ea typeface="+mn-ea"/>
                          <a:cs typeface="+mn-cs"/>
                          <a:hlinkClick r:id="rId5"/>
                        </a:rPr>
                        <a:t>COE</a:t>
                      </a:r>
                      <a:r>
                        <a:rPr lang="en-US" sz="1000" u="none" kern="1200" baseline="0" dirty="0" smtClean="0">
                          <a:solidFill>
                            <a:schemeClr val="tx1"/>
                          </a:solidFill>
                          <a:effectLst/>
                          <a:latin typeface="+mn-lt"/>
                          <a:ea typeface="+mn-ea"/>
                          <a:cs typeface="+mn-cs"/>
                        </a:rPr>
                        <a:t> </a:t>
                      </a:r>
                      <a:r>
                        <a:rPr lang="en-US" sz="1000" dirty="0" smtClean="0">
                          <a:solidFill>
                            <a:schemeClr val="bg2"/>
                          </a:solidFill>
                        </a:rPr>
                        <a:t>from BNYM</a:t>
                      </a:r>
                      <a:endParaRPr lang="en-US" sz="1000" b="1" dirty="0" smtClean="0">
                        <a:solidFill>
                          <a:srgbClr val="FF0000"/>
                        </a:solidFill>
                      </a:endParaRPr>
                    </a:p>
                    <a:p>
                      <a:pPr marL="171450" indent="-171450">
                        <a:buFont typeface="Arial" panose="020B0604020202020204" pitchFamily="34" charset="0"/>
                        <a:buChar char="•"/>
                      </a:pPr>
                      <a:r>
                        <a:rPr lang="en-US" sz="1000" dirty="0" smtClean="0">
                          <a:solidFill>
                            <a:schemeClr val="bg2"/>
                          </a:solidFill>
                        </a:rPr>
                        <a:t>Examples: Date, Date Time, Numbers,</a:t>
                      </a:r>
                      <a:r>
                        <a:rPr lang="en-US" sz="1000" baseline="0" dirty="0" smtClean="0">
                          <a:solidFill>
                            <a:schemeClr val="bg2"/>
                          </a:solidFill>
                        </a:rPr>
                        <a:t> Q</a:t>
                      </a:r>
                      <a:r>
                        <a:rPr lang="en-US" sz="1000" dirty="0" smtClean="0">
                          <a:solidFill>
                            <a:schemeClr val="bg2"/>
                          </a:solidFill>
                        </a:rPr>
                        <a:t>uantity datatype fields</a:t>
                      </a:r>
                      <a:endParaRPr lang="en-US" sz="1000" dirty="0">
                        <a:solidFill>
                          <a:schemeClr val="bg2"/>
                        </a:solidFill>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No</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In pipeline for GBP projects</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701116">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Multi-Currency</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000" dirty="0" smtClean="0">
                          <a:solidFill>
                            <a:schemeClr val="bg2"/>
                          </a:solidFill>
                        </a:rPr>
                        <a:t>Amount fields and values to be displayed in user preferred or predefined currency setting based on hierarchy.</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No</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endParaRPr kumimoji="0" lang="en-US" sz="1000" b="0" i="0" u="none" strike="noStrike" cap="none" normalizeH="0" baseline="0" dirty="0" smtClean="0">
                        <a:ln>
                          <a:noFill/>
                        </a:ln>
                        <a:solidFill>
                          <a:schemeClr val="bg2"/>
                        </a:solidFill>
                        <a:effectLst/>
                        <a:latin typeface="Arial" charset="0"/>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48696">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Firm Hierarchy</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000" dirty="0" smtClean="0">
                          <a:solidFill>
                            <a:schemeClr val="bg2"/>
                          </a:solidFill>
                        </a:rPr>
                        <a:t>Support</a:t>
                      </a:r>
                      <a:r>
                        <a:rPr lang="en-US" sz="1000" baseline="0" dirty="0" smtClean="0">
                          <a:solidFill>
                            <a:schemeClr val="bg2"/>
                          </a:solidFill>
                        </a:rPr>
                        <a:t> </a:t>
                      </a:r>
                      <a:r>
                        <a:rPr lang="en-US" sz="1000" dirty="0" smtClean="0">
                          <a:solidFill>
                            <a:schemeClr val="bg2"/>
                          </a:solidFill>
                        </a:rPr>
                        <a:t>Introducing Firm</a:t>
                      </a:r>
                      <a:r>
                        <a:rPr lang="en-US" sz="1000" baseline="0" dirty="0" smtClean="0">
                          <a:solidFill>
                            <a:schemeClr val="bg2"/>
                          </a:solidFill>
                        </a:rPr>
                        <a:t> and/or </a:t>
                      </a:r>
                      <a:r>
                        <a:rPr lang="en-US" sz="1000" dirty="0" smtClean="0">
                          <a:solidFill>
                            <a:srgbClr val="FFC000"/>
                          </a:solidFill>
                        </a:rPr>
                        <a:t>Legal Entity</a:t>
                      </a:r>
                      <a:r>
                        <a:rPr lang="en-US" sz="1000" dirty="0" smtClean="0">
                          <a:solidFill>
                            <a:schemeClr val="bg2"/>
                          </a:solidFill>
                        </a:rPr>
                        <a:t> views on front-end</a:t>
                      </a:r>
                      <a:r>
                        <a:rPr lang="en-US" sz="1000" baseline="0" dirty="0" smtClean="0">
                          <a:solidFill>
                            <a:schemeClr val="bg2"/>
                          </a:solidFill>
                        </a:rPr>
                        <a:t> screens. </a:t>
                      </a:r>
                      <a:r>
                        <a:rPr lang="en-US" sz="1000" baseline="0" dirty="0" smtClean="0">
                          <a:solidFill>
                            <a:srgbClr val="FFC000"/>
                          </a:solidFill>
                          <a:hlinkClick r:id="rId6"/>
                        </a:rPr>
                        <a:t>Details available here.</a:t>
                      </a:r>
                      <a:endParaRPr lang="en-US" sz="1000" dirty="0" smtClean="0">
                        <a:solidFill>
                          <a:srgbClr val="FFC000"/>
                        </a:solidFill>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No</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Only IBD level hierarchy supported</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r h="548695">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200" b="1" i="0" u="none" strike="noStrike" cap="none" normalizeH="0" baseline="0" dirty="0" smtClean="0">
                          <a:ln>
                            <a:noFill/>
                          </a:ln>
                          <a:solidFill>
                            <a:schemeClr val="bg2"/>
                          </a:solidFill>
                          <a:effectLst/>
                          <a:latin typeface="Arial" charset="0"/>
                        </a:rPr>
                        <a:t>Global Account Number </a:t>
                      </a:r>
                      <a:r>
                        <a:rPr kumimoji="0" lang="en-US" sz="1200" b="1" i="0" u="none" strike="noStrike" cap="none" normalizeH="0" baseline="0" dirty="0" smtClean="0">
                          <a:ln>
                            <a:noFill/>
                          </a:ln>
                          <a:solidFill>
                            <a:srgbClr val="FF0000"/>
                          </a:solidFill>
                          <a:effectLst/>
                          <a:latin typeface="Arial" charset="0"/>
                        </a:rPr>
                        <a:t>- NEW</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000" dirty="0" smtClean="0">
                          <a:solidFill>
                            <a:schemeClr val="bg2"/>
                          </a:solidFill>
                        </a:rPr>
                        <a:t>Support </a:t>
                      </a:r>
                      <a:r>
                        <a:rPr lang="en-US" sz="1000" dirty="0" smtClean="0">
                          <a:solidFill>
                            <a:schemeClr val="bg2"/>
                          </a:solidFill>
                          <a:hlinkClick r:id="rId7"/>
                        </a:rPr>
                        <a:t>Global Account Number </a:t>
                      </a:r>
                      <a:r>
                        <a:rPr lang="en-US" sz="1000" dirty="0" smtClean="0">
                          <a:solidFill>
                            <a:schemeClr val="bg2"/>
                          </a:solidFill>
                        </a:rPr>
                        <a:t>on front-end systems and components</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r>
                        <a:rPr kumimoji="0" lang="en-US" sz="1000" b="0" i="0" u="none" strike="noStrike" cap="none" normalizeH="0" baseline="0" dirty="0" smtClean="0">
                          <a:ln>
                            <a:noFill/>
                          </a:ln>
                          <a:solidFill>
                            <a:schemeClr val="bg2"/>
                          </a:solidFill>
                          <a:effectLst/>
                          <a:latin typeface="Arial" charset="0"/>
                        </a:rPr>
                        <a:t>No</a:t>
                      </a: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75000"/>
                        </a:spcBef>
                        <a:spcAft>
                          <a:spcPct val="0"/>
                        </a:spcAft>
                        <a:buClr>
                          <a:schemeClr val="folHlink"/>
                        </a:buClr>
                        <a:buSzTx/>
                        <a:buFont typeface="Arial" charset="0"/>
                        <a:buNone/>
                        <a:tabLst/>
                      </a:pPr>
                      <a:endParaRPr kumimoji="0" lang="en-US" sz="1000" b="0" i="0" u="none" strike="noStrike" cap="none" normalizeH="0" baseline="0" dirty="0" smtClean="0">
                        <a:ln>
                          <a:noFill/>
                        </a:ln>
                        <a:solidFill>
                          <a:schemeClr val="bg2"/>
                        </a:solidFill>
                        <a:effectLst/>
                        <a:latin typeface="Arial" charset="0"/>
                      </a:endParaRPr>
                    </a:p>
                  </a:txBody>
                  <a:tcPr marL="91438" marR="91438" marT="45719" marB="45719"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87545012"/>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6425" cy="427038"/>
          </a:xfrm>
        </p:spPr>
        <p:txBody>
          <a:bodyPr/>
          <a:lstStyle/>
          <a:p>
            <a:r>
              <a:rPr lang="en-US" dirty="0" smtClean="0"/>
              <a:t>Package Model</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29</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945" y="381000"/>
            <a:ext cx="8669255"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506275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lstStyle/>
          <a:p>
            <a:pPr eaLnBrk="1" hangingPunct="1"/>
            <a:r>
              <a:rPr lang="en-US" altLang="en-US" smtClean="0"/>
              <a:t>Service Overview</a:t>
            </a:r>
            <a:endParaRPr lang="en-US" altLang="en-US" smtClean="0">
              <a:solidFill>
                <a:srgbClr val="FF0000"/>
              </a:solidFill>
            </a:endParaRPr>
          </a:p>
        </p:txBody>
      </p:sp>
      <p:sp>
        <p:nvSpPr>
          <p:cNvPr id="5123"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smtClean="0">
                <a:solidFill>
                  <a:srgbClr val="000000"/>
                </a:solidFill>
              </a:rPr>
              <a:t>Page </a:t>
            </a:r>
            <a:fld id="{31974DFB-5120-429C-978C-7240A0761A51}" type="slidenum">
              <a:rPr lang="en-US" altLang="en-US" smtClean="0">
                <a:solidFill>
                  <a:srgbClr val="000000"/>
                </a:solidFill>
              </a:rPr>
              <a:pPr eaLnBrk="1" hangingPunct="1">
                <a:spcBef>
                  <a:spcPct val="0"/>
                </a:spcBef>
                <a:buClrTx/>
                <a:buFontTx/>
                <a:buNone/>
              </a:pPr>
              <a:t>3</a:t>
            </a:fld>
            <a:endParaRPr lang="en-US" altLang="en-US" smtClean="0">
              <a:solidFill>
                <a:srgbClr val="000000"/>
              </a:solidFill>
            </a:endParaRPr>
          </a:p>
        </p:txBody>
      </p:sp>
      <p:sp>
        <p:nvSpPr>
          <p:cNvPr id="5124"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dirty="0" smtClean="0"/>
              <a:t>SKS V2017 1.0</a:t>
            </a:r>
          </a:p>
        </p:txBody>
      </p:sp>
      <p:graphicFrame>
        <p:nvGraphicFramePr>
          <p:cNvPr id="13" name="Table 12"/>
          <p:cNvGraphicFramePr>
            <a:graphicFrameLocks noGrp="1"/>
          </p:cNvGraphicFramePr>
          <p:nvPr>
            <p:extLst>
              <p:ext uri="{D42A27DB-BD31-4B8C-83A1-F6EECF244321}">
                <p14:modId xmlns:p14="http://schemas.microsoft.com/office/powerpoint/2010/main" val="3861935461"/>
              </p:ext>
            </p:extLst>
          </p:nvPr>
        </p:nvGraphicFramePr>
        <p:xfrm>
          <a:off x="63500" y="457200"/>
          <a:ext cx="4432300" cy="6065536"/>
        </p:xfrm>
        <a:graphic>
          <a:graphicData uri="http://schemas.openxmlformats.org/drawingml/2006/table">
            <a:tbl>
              <a:tblPr firstRow="1" bandRow="1">
                <a:tableStyleId>{5C22544A-7EE6-4342-B048-85BDC9FD1C3A}</a:tableStyleId>
              </a:tblPr>
              <a:tblGrid>
                <a:gridCol w="4432300"/>
              </a:tblGrid>
              <a:tr h="2288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FFFF"/>
                          </a:solidFill>
                          <a:latin typeface="Arial"/>
                          <a:ea typeface="+mn-ea"/>
                          <a:cs typeface="+mn-cs"/>
                        </a:rPr>
                        <a:t>Service Description</a:t>
                      </a:r>
                    </a:p>
                  </a:txBody>
                  <a:tcPr marL="91439" marR="91439" marT="45724" marB="45724">
                    <a:solidFill>
                      <a:srgbClr val="00B0F0"/>
                    </a:solidFill>
                  </a:tcPr>
                </a:tc>
              </a:tr>
              <a:tr h="5251101">
                <a:tc>
                  <a:txBody>
                    <a:bodyPr/>
                    <a:lstStyle/>
                    <a:p>
                      <a:pPr marL="342900" indent="-342900">
                        <a:buFont typeface="Wingdings" panose="05000000000000000000" pitchFamily="2" charset="2"/>
                        <a:buChar char="Ø"/>
                      </a:pPr>
                      <a:r>
                        <a:rPr lang="en-US" sz="1100" dirty="0" smtClean="0">
                          <a:solidFill>
                            <a:schemeClr val="bg2"/>
                          </a:solidFill>
                        </a:rPr>
                        <a:t>Pershing’s Client On-Boarding (COB) solution goes beyond “new account opening” to help Investment Professionals bring prospective customers into their firms by including what is typically “subsequent processing” into one seamless process. </a:t>
                      </a:r>
                    </a:p>
                    <a:p>
                      <a:pPr marL="342900" indent="-342900">
                        <a:buFont typeface="Wingdings" panose="05000000000000000000" pitchFamily="2" charset="2"/>
                        <a:buChar char="Ø"/>
                      </a:pPr>
                      <a:endParaRPr lang="en-US" sz="1100" dirty="0" smtClean="0">
                        <a:solidFill>
                          <a:schemeClr val="bg2"/>
                        </a:solidFill>
                      </a:endParaRPr>
                    </a:p>
                    <a:p>
                      <a:pPr marL="342900" indent="-342900">
                        <a:buFont typeface="Wingdings" panose="05000000000000000000" pitchFamily="2" charset="2"/>
                        <a:buChar char="Ø"/>
                      </a:pPr>
                      <a:r>
                        <a:rPr lang="en-US" sz="1100" dirty="0" smtClean="0">
                          <a:solidFill>
                            <a:schemeClr val="bg2"/>
                          </a:solidFill>
                        </a:rPr>
                        <a:t>Rooted on customer feedback, Client Onboarding is intended to provide a simple yet powerful tool which reduces NIGO errors and improves account funding percentages while delivering an efficient process (including eSignature integration) to welcome clients to the firm.</a:t>
                      </a:r>
                    </a:p>
                    <a:p>
                      <a:pPr marL="342900" indent="-342900">
                        <a:buFont typeface="Wingdings" panose="05000000000000000000" pitchFamily="2" charset="2"/>
                        <a:buChar char="Ø"/>
                      </a:pPr>
                      <a:endParaRPr lang="en-US" sz="1100" dirty="0" smtClean="0">
                        <a:solidFill>
                          <a:schemeClr val="bg2"/>
                        </a:solidFill>
                      </a:endParaRPr>
                    </a:p>
                    <a:p>
                      <a:pPr marL="342900" indent="-342900">
                        <a:buFont typeface="Wingdings" panose="05000000000000000000" pitchFamily="2" charset="2"/>
                        <a:buChar char="Ø"/>
                      </a:pPr>
                      <a:r>
                        <a:rPr lang="en-US" sz="1100" baseline="0" dirty="0" smtClean="0">
                          <a:solidFill>
                            <a:schemeClr val="bg2"/>
                          </a:solidFill>
                        </a:rPr>
                        <a:t>COB is an interface to IBD Users/clients to a) Opening/Updating an account and b) to Configure the new account opening fields for account opening interface.</a:t>
                      </a:r>
                    </a:p>
                    <a:p>
                      <a:pPr marL="0" indent="0">
                        <a:buFont typeface="Wingdings" panose="05000000000000000000" pitchFamily="2" charset="2"/>
                        <a:buNone/>
                      </a:pPr>
                      <a:endParaRPr lang="en-US" sz="1100" baseline="0" dirty="0" smtClean="0">
                        <a:solidFill>
                          <a:schemeClr val="bg2"/>
                        </a:solidFill>
                      </a:endParaRPr>
                    </a:p>
                    <a:p>
                      <a:pPr marL="342900" indent="-342900">
                        <a:buFont typeface="Wingdings" panose="05000000000000000000" pitchFamily="2" charset="2"/>
                        <a:buChar char="Ø"/>
                      </a:pPr>
                      <a:r>
                        <a:rPr lang="en-US" sz="1100" dirty="0" smtClean="0"/>
                        <a:t>COB</a:t>
                      </a:r>
                      <a:r>
                        <a:rPr lang="en-US" sz="1100" baseline="0" dirty="0" smtClean="0"/>
                        <a:t> p</a:t>
                      </a:r>
                      <a:r>
                        <a:rPr lang="en-US" sz="1100" dirty="0" smtClean="0"/>
                        <a:t>romotes front-office initiation by providing multiple entry points and offers user friendly account opening experience to advisories</a:t>
                      </a:r>
                    </a:p>
                    <a:p>
                      <a:pPr marL="342900" indent="-342900">
                        <a:buFont typeface="Wingdings" panose="05000000000000000000" pitchFamily="2" charset="2"/>
                        <a:buChar char="Ø"/>
                      </a:pPr>
                      <a:endParaRPr lang="en-US" sz="1100" dirty="0" smtClean="0"/>
                    </a:p>
                    <a:p>
                      <a:pPr marL="342900" indent="-342900">
                        <a:buFont typeface="Wingdings" panose="05000000000000000000" pitchFamily="2" charset="2"/>
                        <a:buChar char="Ø"/>
                      </a:pPr>
                      <a:r>
                        <a:rPr lang="en-US" sz="1100" dirty="0" smtClean="0"/>
                        <a:t>COB reduces time taken  and # of clicks to enter new account information by providing</a:t>
                      </a:r>
                      <a:r>
                        <a:rPr lang="en-US" sz="1100" baseline="0" dirty="0" smtClean="0"/>
                        <a:t> </a:t>
                      </a:r>
                      <a:r>
                        <a:rPr lang="en-US" sz="1100" dirty="0" smtClean="0"/>
                        <a:t>a single screen for data entry.</a:t>
                      </a:r>
                    </a:p>
                    <a:p>
                      <a:pPr marL="342900" indent="-342900">
                        <a:buFont typeface="Wingdings" panose="05000000000000000000" pitchFamily="2" charset="2"/>
                        <a:buChar char="Ø"/>
                      </a:pPr>
                      <a:endParaRPr lang="en-US" sz="1100" dirty="0" smtClean="0"/>
                    </a:p>
                    <a:p>
                      <a:pPr marL="342900" indent="-342900">
                        <a:buFont typeface="Wingdings" panose="05000000000000000000" pitchFamily="2" charset="2"/>
                        <a:buChar char="Ø"/>
                      </a:pPr>
                      <a:r>
                        <a:rPr lang="en-US" sz="1100" dirty="0" smtClean="0"/>
                        <a:t>COB reduces even the data entry work by using existing data from internal Pershing systems</a:t>
                      </a:r>
                      <a:r>
                        <a:rPr lang="en-US" sz="1100" baseline="0" dirty="0" smtClean="0"/>
                        <a:t> </a:t>
                      </a:r>
                      <a:r>
                        <a:rPr lang="en-US" sz="1100" dirty="0" smtClean="0"/>
                        <a:t>and/or 3rd party applications, including CRMs.</a:t>
                      </a:r>
                    </a:p>
                    <a:p>
                      <a:pPr marL="342900" indent="-342900">
                        <a:buFont typeface="Wingdings" panose="05000000000000000000" pitchFamily="2" charset="2"/>
                        <a:buChar char="Ø"/>
                      </a:pPr>
                      <a:endParaRPr lang="en-US" sz="1100" dirty="0" smtClean="0">
                        <a:solidFill>
                          <a:schemeClr val="bg2"/>
                        </a:solidFill>
                      </a:endParaRPr>
                    </a:p>
                    <a:p>
                      <a:pPr marL="342900" indent="-342900">
                        <a:buFont typeface="Wingdings" panose="05000000000000000000" pitchFamily="2" charset="2"/>
                        <a:buChar char="Ø"/>
                      </a:pPr>
                      <a:r>
                        <a:rPr lang="en-US" sz="1100" dirty="0" smtClean="0">
                          <a:solidFill>
                            <a:schemeClr val="bg2"/>
                          </a:solidFill>
                        </a:rPr>
                        <a:t>COB offers services to create account from external systems too like </a:t>
                      </a:r>
                      <a:r>
                        <a:rPr lang="en-US" sz="1100" dirty="0" err="1" smtClean="0">
                          <a:solidFill>
                            <a:schemeClr val="bg2"/>
                          </a:solidFill>
                        </a:rPr>
                        <a:t>Envestnet</a:t>
                      </a:r>
                      <a:r>
                        <a:rPr lang="en-US" sz="1100" dirty="0" smtClean="0">
                          <a:solidFill>
                            <a:schemeClr val="bg2"/>
                          </a:solidFill>
                        </a:rPr>
                        <a:t> and Salesforce Draft creation using APIs exposed via</a:t>
                      </a:r>
                      <a:r>
                        <a:rPr lang="en-US" sz="1100" baseline="0" dirty="0" smtClean="0">
                          <a:solidFill>
                            <a:schemeClr val="bg2"/>
                          </a:solidFill>
                        </a:rPr>
                        <a:t> Pershing </a:t>
                      </a:r>
                      <a:r>
                        <a:rPr lang="en-US" sz="1100" baseline="0" dirty="0" err="1" smtClean="0">
                          <a:solidFill>
                            <a:schemeClr val="bg2"/>
                          </a:solidFill>
                        </a:rPr>
                        <a:t>Webservices</a:t>
                      </a:r>
                      <a:r>
                        <a:rPr lang="en-US" sz="1100" baseline="0" dirty="0" smtClean="0">
                          <a:solidFill>
                            <a:schemeClr val="bg2"/>
                          </a:solidFill>
                        </a:rPr>
                        <a:t>.</a:t>
                      </a:r>
                    </a:p>
                    <a:p>
                      <a:pPr marL="342900" indent="-342900">
                        <a:buFont typeface="Wingdings" panose="05000000000000000000" pitchFamily="2" charset="2"/>
                        <a:buChar char="Ø"/>
                      </a:pPr>
                      <a:endParaRPr lang="en-US" sz="1100" baseline="0" dirty="0" smtClean="0">
                        <a:solidFill>
                          <a:schemeClr val="bg2"/>
                        </a:solidFill>
                      </a:endParaRPr>
                    </a:p>
                    <a:p>
                      <a:pPr marL="342900" indent="-342900">
                        <a:buFont typeface="Wingdings" panose="05000000000000000000" pitchFamily="2" charset="2"/>
                        <a:buChar char="Ø"/>
                      </a:pPr>
                      <a:r>
                        <a:rPr lang="en-US" sz="1100" baseline="0" dirty="0" smtClean="0">
                          <a:solidFill>
                            <a:schemeClr val="bg2"/>
                          </a:solidFill>
                        </a:rPr>
                        <a:t>COB offers advisors/reps to SSO from external tools like Salesforce and Cetera (client hosted applications</a:t>
                      </a:r>
                      <a:r>
                        <a:rPr lang="en-US" sz="1100" baseline="0" dirty="0" smtClean="0">
                          <a:solidFill>
                            <a:schemeClr val="bg2"/>
                          </a:solidFill>
                        </a:rPr>
                        <a:t>).</a:t>
                      </a:r>
                    </a:p>
                    <a:p>
                      <a:pPr marL="342900" indent="-342900">
                        <a:buFont typeface="Wingdings" panose="05000000000000000000" pitchFamily="2" charset="2"/>
                        <a:buChar char="Ø"/>
                      </a:pPr>
                      <a:endParaRPr lang="en-US" sz="1100" dirty="0" smtClean="0">
                        <a:solidFill>
                          <a:schemeClr val="bg2"/>
                        </a:solidFill>
                      </a:endParaRPr>
                    </a:p>
                    <a:p>
                      <a:endParaRPr lang="en-US" sz="1100" b="1" i="1" kern="1200" baseline="0" dirty="0" smtClean="0">
                        <a:solidFill>
                          <a:schemeClr val="tx2"/>
                        </a:solidFill>
                        <a:latin typeface="+mn-lt"/>
                        <a:ea typeface="+mn-ea"/>
                        <a:cs typeface="+mn-cs"/>
                      </a:endParaRPr>
                    </a:p>
                  </a:txBody>
                  <a:tcPr marL="91439" marR="91439" marT="45724" marB="45724">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460967712"/>
              </p:ext>
            </p:extLst>
          </p:nvPr>
        </p:nvGraphicFramePr>
        <p:xfrm>
          <a:off x="4660900" y="445824"/>
          <a:ext cx="4343400" cy="4278576"/>
        </p:xfrm>
        <a:graphic>
          <a:graphicData uri="http://schemas.openxmlformats.org/drawingml/2006/table">
            <a:tbl>
              <a:tblPr firstRow="1" bandRow="1">
                <a:tableStyleId>{5C22544A-7EE6-4342-B048-85BDC9FD1C3A}</a:tableStyleId>
              </a:tblPr>
              <a:tblGrid>
                <a:gridCol w="4343400"/>
              </a:tblGrid>
              <a:tr h="280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FFFF"/>
                          </a:solidFill>
                          <a:latin typeface="Arial"/>
                          <a:ea typeface="+mn-ea"/>
                          <a:cs typeface="+mn-cs"/>
                        </a:rPr>
                        <a:t>Business</a:t>
                      </a:r>
                      <a:r>
                        <a:rPr lang="en-US" sz="1200" b="1" kern="1200" baseline="0" dirty="0" smtClean="0">
                          <a:solidFill>
                            <a:srgbClr val="FFFFFF"/>
                          </a:solidFill>
                          <a:latin typeface="Arial"/>
                          <a:ea typeface="+mn-ea"/>
                          <a:cs typeface="+mn-cs"/>
                        </a:rPr>
                        <a:t> Value</a:t>
                      </a:r>
                      <a:endParaRPr lang="en-US" sz="1200" b="1" kern="1200" dirty="0" smtClean="0">
                        <a:solidFill>
                          <a:srgbClr val="FFFFFF"/>
                        </a:solidFill>
                        <a:latin typeface="Arial"/>
                        <a:ea typeface="+mn-ea"/>
                        <a:cs typeface="+mn-cs"/>
                      </a:endParaRPr>
                    </a:p>
                  </a:txBody>
                  <a:tcPr marL="91439" marR="91439" marT="45721" marB="45721">
                    <a:solidFill>
                      <a:srgbClr val="00B0F0"/>
                    </a:solidFill>
                  </a:tcPr>
                </a:tc>
              </a:tr>
              <a:tr h="1300407">
                <a:tc>
                  <a:txBody>
                    <a:bodyPr/>
                    <a:lstStyle/>
                    <a:p>
                      <a:pPr marL="285750" lvl="0" indent="-285750" algn="l" eaLnBrk="1" hangingPunct="1">
                        <a:spcBef>
                          <a:spcPct val="25000"/>
                        </a:spcBef>
                        <a:buClr>
                          <a:schemeClr val="folHlink"/>
                        </a:buClr>
                        <a:buFont typeface="Wingdings" panose="05000000000000000000" pitchFamily="2" charset="2"/>
                        <a:buChar char="Ø"/>
                      </a:pPr>
                      <a:r>
                        <a:rPr lang="en-US" altLang="en-US" sz="1200" b="1" dirty="0" smtClean="0">
                          <a:solidFill>
                            <a:schemeClr val="bg2"/>
                          </a:solidFill>
                        </a:rPr>
                        <a:t>Few of the</a:t>
                      </a:r>
                      <a:r>
                        <a:rPr lang="en-US" altLang="en-US" sz="1200" b="1" baseline="0" dirty="0" smtClean="0">
                          <a:solidFill>
                            <a:schemeClr val="bg2"/>
                          </a:solidFill>
                        </a:rPr>
                        <a:t> f</a:t>
                      </a:r>
                      <a:r>
                        <a:rPr lang="en-US" altLang="en-US" sz="1200" b="1" dirty="0" smtClean="0">
                          <a:solidFill>
                            <a:schemeClr val="bg2"/>
                          </a:solidFill>
                        </a:rPr>
                        <a:t>eatures of Client On-Boarding</a:t>
                      </a:r>
                      <a:r>
                        <a:rPr lang="en-US" altLang="en-US" sz="1200" b="1" baseline="0" dirty="0" smtClean="0">
                          <a:solidFill>
                            <a:schemeClr val="bg2"/>
                          </a:solidFill>
                        </a:rPr>
                        <a:t> </a:t>
                      </a:r>
                      <a:r>
                        <a:rPr lang="en-US" altLang="en-US" sz="1200" b="1" dirty="0" smtClean="0">
                          <a:solidFill>
                            <a:schemeClr val="bg2"/>
                          </a:solidFill>
                        </a:rPr>
                        <a:t>are</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Single page and/or Guide Me based Account Opening Wizard</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Save</a:t>
                      </a:r>
                      <a:r>
                        <a:rPr lang="en-US" sz="1100" kern="1200" baseline="0" dirty="0" smtClean="0">
                          <a:solidFill>
                            <a:schemeClr val="bg2"/>
                          </a:solidFill>
                          <a:latin typeface="+mn-lt"/>
                          <a:ea typeface="+mn-ea"/>
                          <a:cs typeface="+mn-cs"/>
                        </a:rPr>
                        <a:t> </a:t>
                      </a:r>
                      <a:r>
                        <a:rPr lang="en-US" sz="1100" kern="1200" dirty="0" smtClean="0">
                          <a:solidFill>
                            <a:schemeClr val="bg2"/>
                          </a:solidFill>
                          <a:latin typeface="+mn-lt"/>
                          <a:ea typeface="+mn-ea"/>
                          <a:cs typeface="+mn-cs"/>
                        </a:rPr>
                        <a:t>as Draft </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IBD/OFF/Account-Registration Type level Field Control </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Custom Fields </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Prefill exiting accounts and parties</a:t>
                      </a:r>
                    </a:p>
                    <a:p>
                      <a:pPr marL="800100" marR="0" lvl="1" indent="-342900" algn="just" defTabSz="914400" rtl="0" eaLnBrk="1" fontAlgn="auto" latinLnBrk="0" hangingPunct="1">
                        <a:lnSpc>
                          <a:spcPct val="90000"/>
                        </a:lnSpc>
                        <a:spcBef>
                          <a:spcPct val="75000"/>
                        </a:spcBef>
                        <a:spcAft>
                          <a:spcPts val="0"/>
                        </a:spcAft>
                        <a:buClr>
                          <a:schemeClr val="folHlink"/>
                        </a:buClr>
                        <a:buSzTx/>
                        <a:buFont typeface="Wingdings" pitchFamily="2" charset="2"/>
                        <a:buChar char="ü"/>
                        <a:tabLst/>
                        <a:defRPr/>
                      </a:pPr>
                      <a:r>
                        <a:rPr lang="en-US" sz="1100" kern="1200" dirty="0" err="1" smtClean="0">
                          <a:solidFill>
                            <a:schemeClr val="bg2"/>
                          </a:solidFill>
                          <a:latin typeface="+mn-lt"/>
                          <a:ea typeface="+mn-ea"/>
                          <a:cs typeface="+mn-cs"/>
                        </a:rPr>
                        <a:t>Accuont</a:t>
                      </a:r>
                      <a:r>
                        <a:rPr lang="en-US" sz="1100" kern="1200" dirty="0" smtClean="0">
                          <a:solidFill>
                            <a:schemeClr val="bg2"/>
                          </a:solidFill>
                          <a:latin typeface="+mn-lt"/>
                          <a:ea typeface="+mn-ea"/>
                          <a:cs typeface="+mn-cs"/>
                        </a:rPr>
                        <a:t> Funding, eSignature and MI Integrations.</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CASH Sweep</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Retirement Plan Linking</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Household and </a:t>
                      </a:r>
                      <a:r>
                        <a:rPr lang="en-US" sz="1100" kern="1200" dirty="0" err="1" smtClean="0">
                          <a:solidFill>
                            <a:schemeClr val="bg2"/>
                          </a:solidFill>
                          <a:latin typeface="+mn-lt"/>
                          <a:ea typeface="+mn-ea"/>
                          <a:cs typeface="+mn-cs"/>
                        </a:rPr>
                        <a:t>Selectlink</a:t>
                      </a:r>
                      <a:r>
                        <a:rPr lang="en-US" sz="1100" kern="1200" dirty="0" smtClean="0">
                          <a:solidFill>
                            <a:schemeClr val="bg2"/>
                          </a:solidFill>
                          <a:latin typeface="+mn-lt"/>
                          <a:ea typeface="+mn-ea"/>
                          <a:cs typeface="+mn-cs"/>
                        </a:rPr>
                        <a:t> Integration</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Salesforce/</a:t>
                      </a:r>
                      <a:r>
                        <a:rPr lang="en-US" sz="1100" kern="1200" dirty="0" err="1" smtClean="0">
                          <a:solidFill>
                            <a:schemeClr val="bg2"/>
                          </a:solidFill>
                          <a:latin typeface="+mn-lt"/>
                          <a:ea typeface="+mn-ea"/>
                          <a:cs typeface="+mn-cs"/>
                        </a:rPr>
                        <a:t>Envestnet</a:t>
                      </a:r>
                      <a:r>
                        <a:rPr lang="en-US" sz="1100" kern="1200" dirty="0" smtClean="0">
                          <a:solidFill>
                            <a:schemeClr val="bg2"/>
                          </a:solidFill>
                          <a:latin typeface="+mn-lt"/>
                          <a:ea typeface="+mn-ea"/>
                          <a:cs typeface="+mn-cs"/>
                        </a:rPr>
                        <a:t> Draft creation and SSO</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QAS Address Validation </a:t>
                      </a:r>
                    </a:p>
                    <a:p>
                      <a:pPr marL="800100" lvl="1" indent="-342900" algn="just" eaLnBrk="1" hangingPunct="1">
                        <a:lnSpc>
                          <a:spcPct val="90000"/>
                        </a:lnSpc>
                        <a:spcBef>
                          <a:spcPct val="75000"/>
                        </a:spcBef>
                        <a:buClr>
                          <a:schemeClr val="folHlink"/>
                        </a:buClr>
                        <a:buFont typeface="Wingdings" pitchFamily="2" charset="2"/>
                        <a:buChar char="ü"/>
                        <a:defRPr/>
                      </a:pPr>
                      <a:r>
                        <a:rPr lang="en-US" sz="1100" kern="1200" dirty="0" smtClean="0">
                          <a:solidFill>
                            <a:schemeClr val="bg2"/>
                          </a:solidFill>
                          <a:latin typeface="+mn-lt"/>
                          <a:ea typeface="+mn-ea"/>
                          <a:cs typeface="+mn-cs"/>
                        </a:rPr>
                        <a:t>Compensation Splits / Advisory Splits</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endParaRPr lang="en-US" sz="1100" b="0" i="0" strike="noStrike" baseline="0" dirty="0" smtClean="0"/>
                    </a:p>
                    <a:p>
                      <a:pPr marL="0" marR="0" indent="0" algn="l" defTabSz="914400" rtl="0" eaLnBrk="1" fontAlgn="t" latinLnBrk="0" hangingPunct="1">
                        <a:lnSpc>
                          <a:spcPct val="100000"/>
                        </a:lnSpc>
                        <a:spcBef>
                          <a:spcPts val="0"/>
                        </a:spcBef>
                        <a:spcAft>
                          <a:spcPts val="0"/>
                        </a:spcAft>
                        <a:buClrTx/>
                        <a:buSzTx/>
                        <a:buFontTx/>
                        <a:buNone/>
                        <a:tabLst/>
                        <a:defRPr/>
                      </a:pPr>
                      <a:endParaRPr lang="en-US" sz="1100" b="1" i="1" kern="1200" dirty="0" smtClean="0">
                        <a:solidFill>
                          <a:schemeClr val="dk1"/>
                        </a:solidFill>
                        <a:latin typeface="+mn-lt"/>
                        <a:ea typeface="+mn-ea"/>
                        <a:cs typeface="+mn-cs"/>
                      </a:endParaRPr>
                    </a:p>
                  </a:txBody>
                  <a:tcPr marL="9525" marR="9525" marT="9525" marB="0">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537925325"/>
              </p:ext>
            </p:extLst>
          </p:nvPr>
        </p:nvGraphicFramePr>
        <p:xfrm>
          <a:off x="4572000" y="4800600"/>
          <a:ext cx="4432300" cy="1581150"/>
        </p:xfrm>
        <a:graphic>
          <a:graphicData uri="http://schemas.openxmlformats.org/drawingml/2006/table">
            <a:tbl>
              <a:tblPr firstRow="1" bandRow="1">
                <a:tableStyleId>{5C22544A-7EE6-4342-B048-85BDC9FD1C3A}</a:tableStyleId>
              </a:tblPr>
              <a:tblGrid>
                <a:gridCol w="4432300"/>
              </a:tblGrid>
              <a:tr h="2807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rgbClr val="FFFFFF"/>
                          </a:solidFill>
                          <a:latin typeface="Arial"/>
                          <a:ea typeface="+mn-ea"/>
                          <a:cs typeface="+mn-cs"/>
                        </a:rPr>
                        <a:t>Channels</a:t>
                      </a:r>
                    </a:p>
                  </a:txBody>
                  <a:tcPr marL="91439" marR="91439" marT="45721" marB="45721">
                    <a:solidFill>
                      <a:srgbClr val="00B0F0"/>
                    </a:solidFill>
                  </a:tcPr>
                </a:tc>
              </a:tr>
              <a:tr h="1300407">
                <a:tc>
                  <a:txBody>
                    <a:bodyPr/>
                    <a:lstStyle/>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100" b="0" i="0" baseline="0" dirty="0" smtClean="0"/>
                        <a:t>Netx360 (.Com and </a:t>
                      </a:r>
                      <a:r>
                        <a:rPr lang="en-US" sz="1100" b="0" i="0" baseline="0" dirty="0" err="1" smtClean="0"/>
                        <a:t>.Net</a:t>
                      </a:r>
                      <a:r>
                        <a:rPr lang="en-US" sz="1100" b="0" i="0" baseline="0" dirty="0" smtClean="0"/>
                        <a:t> portals), </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100" b="0" i="0" baseline="0" dirty="0" smtClean="0"/>
                        <a:t>NXI (</a:t>
                      </a:r>
                      <a:r>
                        <a:rPr lang="en-US" sz="1100" b="0" i="0" baseline="0" dirty="0" err="1" smtClean="0"/>
                        <a:t>Netx</a:t>
                      </a:r>
                      <a:r>
                        <a:rPr lang="en-US" sz="1100" b="0" i="0" baseline="0" dirty="0" smtClean="0"/>
                        <a:t> Investor),</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100" b="0" i="0" baseline="0" dirty="0" smtClean="0"/>
                        <a:t>External APIs (</a:t>
                      </a:r>
                      <a:r>
                        <a:rPr lang="en-US" sz="1100" b="0" i="0" baseline="0" dirty="0" err="1" smtClean="0"/>
                        <a:t>Envestnet</a:t>
                      </a:r>
                      <a:r>
                        <a:rPr lang="en-US" sz="1100" b="0" i="0" baseline="0" dirty="0" smtClean="0"/>
                        <a:t>, Salesforce via Pershing </a:t>
                      </a:r>
                      <a:r>
                        <a:rPr lang="en-US" sz="1100" b="0" i="0" baseline="0" dirty="0" err="1" smtClean="0"/>
                        <a:t>Webservices</a:t>
                      </a:r>
                      <a:r>
                        <a:rPr lang="en-US" sz="1100" b="0" i="0" baseline="0" dirty="0" smtClean="0"/>
                        <a:t>),</a:t>
                      </a:r>
                    </a:p>
                    <a:p>
                      <a:pPr marL="171450" marR="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100" b="0" i="0" baseline="0" dirty="0" smtClean="0"/>
                        <a:t>Internal APIs (APIs for Draft creation and COB Configuration)</a:t>
                      </a:r>
                      <a:endParaRPr lang="en-US" sz="1400" b="0" i="0" u="none" strike="noStrike" dirty="0" smtClean="0">
                        <a:solidFill>
                          <a:srgbClr val="0070C0"/>
                        </a:solidFill>
                        <a:effectLst/>
                        <a:latin typeface="Arial"/>
                      </a:endParaRPr>
                    </a:p>
                  </a:txBody>
                  <a:tcPr marL="9525" marR="9525" marT="9525" marB="0">
                    <a:noFill/>
                  </a:tcPr>
                </a:tc>
              </a:tr>
            </a:tbl>
          </a:graphicData>
        </a:graphic>
      </p:graphicFrame>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82562"/>
            <a:ext cx="8226425" cy="427038"/>
          </a:xfrm>
        </p:spPr>
        <p:txBody>
          <a:bodyPr/>
          <a:lstStyle/>
          <a:p>
            <a:r>
              <a:rPr lang="en-US" dirty="0" smtClean="0"/>
              <a:t>Technology Process Flows</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30</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3963"/>
            <a:ext cx="3819525"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7569" y="964981"/>
            <a:ext cx="491490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210123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sp>
        <p:nvSpPr>
          <p:cNvPr id="6" name="Title 1"/>
          <p:cNvSpPr>
            <a:spLocks noGrp="1"/>
          </p:cNvSpPr>
          <p:nvPr>
            <p:ph type="title"/>
          </p:nvPr>
        </p:nvSpPr>
        <p:spPr>
          <a:xfrm>
            <a:off x="228600" y="106362"/>
            <a:ext cx="8226425" cy="427038"/>
          </a:xfrm>
        </p:spPr>
        <p:txBody>
          <a:bodyPr/>
          <a:lstStyle/>
          <a:p>
            <a:r>
              <a:rPr lang="en-US" dirty="0" smtClean="0"/>
              <a:t>Technology Process Flows</a:t>
            </a:r>
            <a:endParaRPr lang="en-US" dirty="0">
              <a:solidFill>
                <a:srgbClr val="FF0000"/>
              </a:solidFill>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990600"/>
            <a:ext cx="4410075" cy="466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838200"/>
            <a:ext cx="4991100" cy="4879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03959"/>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32</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5425" y="1257300"/>
            <a:ext cx="5286375"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228600" y="182562"/>
            <a:ext cx="8226425" cy="427038"/>
          </a:xfrm>
        </p:spPr>
        <p:txBody>
          <a:bodyPr/>
          <a:lstStyle/>
          <a:p>
            <a:r>
              <a:rPr lang="en-US" dirty="0" smtClean="0"/>
              <a:t>Technology Process Flows</a:t>
            </a:r>
            <a:endParaRPr lang="en-US" dirty="0">
              <a:solidFill>
                <a:srgbClr val="FF0000"/>
              </a:solidFill>
            </a:endParaRPr>
          </a:p>
        </p:txBody>
      </p:sp>
    </p:spTree>
    <p:extLst>
      <p:ext uri="{BB962C8B-B14F-4D97-AF65-F5344CB8AC3E}">
        <p14:creationId xmlns:p14="http://schemas.microsoft.com/office/powerpoint/2010/main" val="2655788982"/>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6425" cy="427038"/>
          </a:xfrm>
        </p:spPr>
        <p:txBody>
          <a:bodyPr/>
          <a:lstStyle/>
          <a:p>
            <a:r>
              <a:rPr lang="en-US" dirty="0" smtClean="0"/>
              <a:t>Data Model – </a:t>
            </a:r>
            <a:r>
              <a:rPr lang="en-US" b="0" dirty="0" smtClean="0"/>
              <a:t>UAOACCTCUST Schema</a:t>
            </a:r>
            <a:endParaRPr lang="en-US" b="0" dirty="0">
              <a:solidFill>
                <a:srgbClr val="FF0000"/>
              </a:solidFill>
            </a:endParaRPr>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33</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57200"/>
            <a:ext cx="9067800" cy="5791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2718588"/>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34</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sp>
        <p:nvSpPr>
          <p:cNvPr id="6" name="Title 1"/>
          <p:cNvSpPr>
            <a:spLocks noGrp="1"/>
          </p:cNvSpPr>
          <p:nvPr>
            <p:ph type="title"/>
          </p:nvPr>
        </p:nvSpPr>
        <p:spPr>
          <a:xfrm>
            <a:off x="304800" y="0"/>
            <a:ext cx="8226425" cy="427038"/>
          </a:xfrm>
        </p:spPr>
        <p:txBody>
          <a:bodyPr/>
          <a:lstStyle/>
          <a:p>
            <a:r>
              <a:rPr lang="en-US" dirty="0" smtClean="0"/>
              <a:t>Data Model – </a:t>
            </a:r>
            <a:r>
              <a:rPr lang="en-US" b="0" dirty="0" smtClean="0"/>
              <a:t>UAOCONFIG Schema</a:t>
            </a:r>
            <a:endParaRPr lang="en-US" b="0" dirty="0">
              <a:solidFill>
                <a:srgbClr val="FF00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66" y="419100"/>
            <a:ext cx="9052034" cy="605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151358"/>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35</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sp>
        <p:nvSpPr>
          <p:cNvPr id="6" name="Title 1"/>
          <p:cNvSpPr>
            <a:spLocks noGrp="1"/>
          </p:cNvSpPr>
          <p:nvPr>
            <p:ph type="title"/>
          </p:nvPr>
        </p:nvSpPr>
        <p:spPr>
          <a:xfrm>
            <a:off x="304800" y="0"/>
            <a:ext cx="8226425" cy="427038"/>
          </a:xfrm>
        </p:spPr>
        <p:txBody>
          <a:bodyPr/>
          <a:lstStyle/>
          <a:p>
            <a:r>
              <a:rPr lang="en-US" dirty="0" smtClean="0"/>
              <a:t>Data Model – </a:t>
            </a:r>
            <a:r>
              <a:rPr lang="en-US" b="0" dirty="0" smtClean="0"/>
              <a:t>UAOCONFIG Schema</a:t>
            </a:r>
            <a:endParaRPr lang="en-US" b="0" dirty="0">
              <a:solidFill>
                <a:srgbClr val="FF0000"/>
              </a:solidFill>
            </a:endParaRP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3388"/>
            <a:ext cx="9144000" cy="599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817613"/>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 </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36</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pic>
        <p:nvPicPr>
          <p:cNvPr id="153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200" y="533400"/>
            <a:ext cx="9055609"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4942682"/>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Disaster Recovery Failure points and Recovery Actions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37</a:t>
            </a:fld>
            <a:endParaRPr lang="en-US"/>
          </a:p>
        </p:txBody>
      </p:sp>
      <p:sp>
        <p:nvSpPr>
          <p:cNvPr id="5" name="Footer Placeholder 4"/>
          <p:cNvSpPr>
            <a:spLocks noGrp="1"/>
          </p:cNvSpPr>
          <p:nvPr>
            <p:ph type="ftr" sz="quarter" idx="11"/>
          </p:nvPr>
        </p:nvSpPr>
        <p:spPr/>
        <p:txBody>
          <a:bodyPr/>
          <a:lstStyle/>
          <a:p>
            <a:pPr>
              <a:defRPr/>
            </a:pPr>
            <a:r>
              <a:rPr lang="en-US" dirty="0" smtClean="0"/>
              <a:t>SKS V2017 1.0</a:t>
            </a:r>
            <a:endParaRPr lang="en-US" dirty="0"/>
          </a:p>
        </p:txBody>
      </p:sp>
      <p:graphicFrame>
        <p:nvGraphicFramePr>
          <p:cNvPr id="6" name="Group 196"/>
          <p:cNvGraphicFramePr>
            <a:graphicFrameLocks/>
          </p:cNvGraphicFramePr>
          <p:nvPr>
            <p:extLst>
              <p:ext uri="{D42A27DB-BD31-4B8C-83A1-F6EECF244321}">
                <p14:modId xmlns:p14="http://schemas.microsoft.com/office/powerpoint/2010/main" val="3121869129"/>
              </p:ext>
            </p:extLst>
          </p:nvPr>
        </p:nvGraphicFramePr>
        <p:xfrm>
          <a:off x="530225" y="609600"/>
          <a:ext cx="8229600" cy="2481509"/>
        </p:xfrm>
        <a:graphic>
          <a:graphicData uri="http://schemas.openxmlformats.org/drawingml/2006/table">
            <a:tbl>
              <a:tblPr/>
              <a:tblGrid>
                <a:gridCol w="2894013"/>
                <a:gridCol w="1265237"/>
                <a:gridCol w="1176338"/>
                <a:gridCol w="1085850"/>
                <a:gridCol w="1084262"/>
                <a:gridCol w="723900"/>
              </a:tblGrid>
              <a:tr h="82875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rPr>
                        <a:t>CRITICAL FAILURE POINTS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rPr>
                        <a:t>(Critical Use Cases)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USER INTERFACE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NETWORK</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DATA-CENTER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APP. SERVER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DB</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906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COB </a:t>
                      </a:r>
                      <a:r>
                        <a:rPr kumimoji="0" lang="en-US" sz="1200" b="0" i="0" u="none" strike="noStrike" cap="none" normalizeH="0" baseline="0" dirty="0" err="1" smtClean="0">
                          <a:ln>
                            <a:noFill/>
                          </a:ln>
                          <a:solidFill>
                            <a:srgbClr val="000000"/>
                          </a:solidFill>
                          <a:effectLst/>
                          <a:latin typeface="Arial" charset="0"/>
                        </a:rPr>
                        <a:t>Config</a:t>
                      </a:r>
                      <a:r>
                        <a:rPr kumimoji="0" lang="en-US" sz="1200" b="0" i="0" u="none" strike="noStrike" cap="none" normalizeH="0" baseline="0" dirty="0" smtClean="0">
                          <a:ln>
                            <a:noFill/>
                          </a:ln>
                          <a:solidFill>
                            <a:srgbClr val="000000"/>
                          </a:solidFill>
                          <a:effectLst/>
                          <a:latin typeface="Arial" charset="0"/>
                        </a:rPr>
                        <a:t> and COB Account Opening access Issues</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1</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2</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3</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r>
              <a:tr h="5223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Arial" charset="0"/>
                        </a:rPr>
                        <a:t>COB </a:t>
                      </a:r>
                      <a:r>
                        <a:rPr kumimoji="0" lang="en-US" sz="1200" b="0" i="0" u="none" strike="noStrike" cap="none" normalizeH="0" baseline="0" dirty="0" err="1" smtClean="0">
                          <a:ln>
                            <a:noFill/>
                          </a:ln>
                          <a:solidFill>
                            <a:srgbClr val="000000"/>
                          </a:solidFill>
                          <a:effectLst/>
                          <a:latin typeface="Arial" charset="0"/>
                        </a:rPr>
                        <a:t>Config</a:t>
                      </a:r>
                      <a:r>
                        <a:rPr kumimoji="0" lang="en-US" sz="1200" b="0" i="0" u="none" strike="noStrike" cap="none" normalizeH="0" baseline="0" dirty="0" smtClean="0">
                          <a:ln>
                            <a:noFill/>
                          </a:ln>
                          <a:solidFill>
                            <a:srgbClr val="000000"/>
                          </a:solidFill>
                          <a:effectLst/>
                          <a:latin typeface="Arial" charset="0"/>
                        </a:rPr>
                        <a:t> and COB Account Opening Memory Issues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3</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4</a:t>
                      </a: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r>
              <a:tr h="439781">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charset="0"/>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r>
            </a:tbl>
          </a:graphicData>
        </a:graphic>
      </p:graphicFrame>
      <p:graphicFrame>
        <p:nvGraphicFramePr>
          <p:cNvPr id="8" name="Group 36"/>
          <p:cNvGraphicFramePr>
            <a:graphicFrameLocks noGrp="1"/>
          </p:cNvGraphicFramePr>
          <p:nvPr>
            <p:ph idx="1"/>
            <p:extLst>
              <p:ext uri="{D42A27DB-BD31-4B8C-83A1-F6EECF244321}">
                <p14:modId xmlns:p14="http://schemas.microsoft.com/office/powerpoint/2010/main" val="3590067174"/>
              </p:ext>
            </p:extLst>
          </p:nvPr>
        </p:nvGraphicFramePr>
        <p:xfrm>
          <a:off x="685800" y="3505200"/>
          <a:ext cx="7315200" cy="2580819"/>
        </p:xfrm>
        <a:graphic>
          <a:graphicData uri="http://schemas.openxmlformats.org/drawingml/2006/table">
            <a:tbl>
              <a:tblPr/>
              <a:tblGrid>
                <a:gridCol w="669925"/>
                <a:gridCol w="3467100"/>
                <a:gridCol w="3178175"/>
              </a:tblGrid>
              <a:tr h="4571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rPr>
                        <a:t>ID</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rPr>
                        <a:t>(1 – N)</a:t>
                      </a: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FFFFFF"/>
                          </a:solidFill>
                          <a:effectLst/>
                          <a:latin typeface="Arial" charset="0"/>
                        </a:rPr>
                        <a:t>FAILURE ACTION</a:t>
                      </a: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Arial" charset="0"/>
                        </a:rPr>
                        <a:t>HOW MONITORED*</a:t>
                      </a: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9029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1</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Check the network access and the plugin to server routing.</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rgbClr val="000000"/>
                          </a:solidFill>
                          <a:effectLst/>
                          <a:latin typeface="Arial" charset="0"/>
                        </a:rPr>
                        <a:t>Dynatrace</a:t>
                      </a:r>
                      <a:r>
                        <a:rPr kumimoji="0" lang="en-US" sz="1200" b="0" i="0" u="none" strike="noStrike" cap="none" normalizeH="0" baseline="0" dirty="0" smtClean="0">
                          <a:ln>
                            <a:noFill/>
                          </a:ln>
                          <a:solidFill>
                            <a:srgbClr val="000000"/>
                          </a:solidFill>
                          <a:effectLst/>
                          <a:latin typeface="Arial" charset="0"/>
                        </a:rPr>
                        <a:t>/HPOV</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r>
              <a:tr h="295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2</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Traffic can be routed to the other DC</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rgbClr val="000000"/>
                          </a:solidFill>
                          <a:effectLst/>
                          <a:latin typeface="Arial" charset="0"/>
                        </a:rPr>
                        <a:t>Dynatrace</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r>
              <a:tr h="2742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3</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Check the hosts memory and </a:t>
                      </a:r>
                      <a:r>
                        <a:rPr kumimoji="0" lang="en-US" sz="1200" b="0" i="0" u="none" strike="noStrike" cap="none" normalizeH="0" baseline="0" dirty="0" err="1" smtClean="0">
                          <a:ln>
                            <a:noFill/>
                          </a:ln>
                          <a:solidFill>
                            <a:srgbClr val="000000"/>
                          </a:solidFill>
                          <a:effectLst/>
                          <a:latin typeface="Arial" charset="0"/>
                        </a:rPr>
                        <a:t>cpu</a:t>
                      </a:r>
                      <a:r>
                        <a:rPr kumimoji="0" lang="en-US" sz="1200" b="0" i="0" u="none" strike="noStrike" cap="none" normalizeH="0" baseline="0" dirty="0" smtClean="0">
                          <a:ln>
                            <a:noFill/>
                          </a:ln>
                          <a:solidFill>
                            <a:srgbClr val="000000"/>
                          </a:solidFill>
                          <a:effectLst/>
                          <a:latin typeface="Arial" charset="0"/>
                        </a:rPr>
                        <a:t> usage and restart the host temporarily and fix the leak for permanent solution.</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rgbClr val="000000"/>
                          </a:solidFill>
                          <a:effectLst/>
                          <a:latin typeface="Arial" charset="0"/>
                        </a:rPr>
                        <a:t>Dynatrace</a:t>
                      </a:r>
                      <a:r>
                        <a:rPr kumimoji="0" lang="en-US" sz="1200" b="0" i="0" u="none" strike="noStrike" cap="none" normalizeH="0" baseline="0" dirty="0" smtClean="0">
                          <a:ln>
                            <a:noFill/>
                          </a:ln>
                          <a:solidFill>
                            <a:srgbClr val="000000"/>
                          </a:solidFill>
                          <a:effectLst/>
                          <a:latin typeface="Arial" charset="0"/>
                        </a:rPr>
                        <a:t>/HPOV</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r>
              <a:tr h="27426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4</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rPr>
                        <a:t>Check the DB Connections usage and SQL Query time taken for better performance  </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rgbClr val="000000"/>
                          </a:solidFill>
                          <a:effectLst/>
                          <a:latin typeface="Arial" charset="0"/>
                        </a:rPr>
                        <a:t>Dynatrace</a:t>
                      </a: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E8EB"/>
                    </a:solidFill>
                  </a:tcPr>
                </a:tc>
              </a:tr>
              <a:tr h="27426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Arial" charset="0"/>
                      </a:endParaRPr>
                    </a:p>
                  </a:txBody>
                  <a:tcPr marT="45692" marB="4569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DCED5"/>
                    </a:solidFill>
                  </a:tcPr>
                </a:tc>
              </a:tr>
            </a:tbl>
          </a:graphicData>
        </a:graphic>
      </p:graphicFrame>
    </p:spTree>
    <p:extLst>
      <p:ext uri="{BB962C8B-B14F-4D97-AF65-F5344CB8AC3E}">
        <p14:creationId xmlns:p14="http://schemas.microsoft.com/office/powerpoint/2010/main" val="1347245098"/>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Opening and Management - Lifecycle Processes</a:t>
            </a:r>
            <a:endParaRPr lang="en-US" dirty="0">
              <a:solidFill>
                <a:srgbClr val="FF0000"/>
              </a:solidFill>
            </a:endParaRPr>
          </a:p>
        </p:txBody>
      </p:sp>
      <p:sp>
        <p:nvSpPr>
          <p:cNvPr id="5" name="Slide Number Placeholder 4"/>
          <p:cNvSpPr>
            <a:spLocks noGrp="1"/>
          </p:cNvSpPr>
          <p:nvPr>
            <p:ph type="sldNum" sz="quarter" idx="10"/>
          </p:nvPr>
        </p:nvSpPr>
        <p:spPr/>
        <p:txBody>
          <a:bodyPr/>
          <a:lstStyle/>
          <a:p>
            <a:pPr>
              <a:defRPr/>
            </a:pPr>
            <a:r>
              <a:rPr lang="en-US" smtClean="0"/>
              <a:t>Page </a:t>
            </a:r>
            <a:fld id="{CFB1B4E3-50FF-49FA-A8AD-B4CE376EF191}" type="slidenum">
              <a:rPr lang="en-US" smtClean="0"/>
              <a:pPr>
                <a:defRPr/>
              </a:pPr>
              <a:t>4</a:t>
            </a:fld>
            <a:endParaRPr lang="en-US"/>
          </a:p>
        </p:txBody>
      </p:sp>
      <p:sp>
        <p:nvSpPr>
          <p:cNvPr id="6" name="Footer Placeholder 5"/>
          <p:cNvSpPr>
            <a:spLocks noGrp="1"/>
          </p:cNvSpPr>
          <p:nvPr>
            <p:ph type="ftr" sz="quarter" idx="11"/>
          </p:nvPr>
        </p:nvSpPr>
        <p:spPr/>
        <p:txBody>
          <a:bodyPr/>
          <a:lstStyle/>
          <a:p>
            <a:pPr>
              <a:defRPr/>
            </a:pPr>
            <a:r>
              <a:rPr lang="en-US" dirty="0" smtClean="0"/>
              <a:t>SKS V2017 1.0</a:t>
            </a:r>
            <a:endParaRPr lang="en-US" dirty="0"/>
          </a:p>
        </p:txBody>
      </p:sp>
      <p:graphicFrame>
        <p:nvGraphicFramePr>
          <p:cNvPr id="14" name="Content Placeholder 13"/>
          <p:cNvGraphicFramePr>
            <a:graphicFrameLocks noGrp="1"/>
          </p:cNvGraphicFramePr>
          <p:nvPr>
            <p:ph sz="half" idx="2"/>
            <p:extLst>
              <p:ext uri="{D42A27DB-BD31-4B8C-83A1-F6EECF244321}">
                <p14:modId xmlns:p14="http://schemas.microsoft.com/office/powerpoint/2010/main" val="1061659548"/>
              </p:ext>
            </p:extLst>
          </p:nvPr>
        </p:nvGraphicFramePr>
        <p:xfrm>
          <a:off x="685800" y="685800"/>
          <a:ext cx="5105400" cy="4612959"/>
        </p:xfrm>
        <a:graphic>
          <a:graphicData uri="http://schemas.openxmlformats.org/drawingml/2006/table">
            <a:tbl>
              <a:tblPr/>
              <a:tblGrid>
                <a:gridCol w="2552700"/>
                <a:gridCol w="2552700"/>
              </a:tblGrid>
              <a:tr h="278607">
                <a:tc>
                  <a:txBody>
                    <a:bodyPr/>
                    <a:lstStyle/>
                    <a:p>
                      <a:pPr marL="0" algn="l" defTabSz="914400" rtl="0" eaLnBrk="1" fontAlgn="b" latinLnBrk="0" hangingPunct="1"/>
                      <a:r>
                        <a:rPr lang="en-US" sz="1400" b="1" i="0" u="none" strike="noStrike" kern="1200" dirty="0" smtClean="0">
                          <a:solidFill>
                            <a:srgbClr val="000000"/>
                          </a:solidFill>
                          <a:effectLst/>
                          <a:latin typeface="Calibri"/>
                          <a:ea typeface="+mn-ea"/>
                          <a:cs typeface="+mn-cs"/>
                        </a:rPr>
                        <a:t>Standard Business Process Categories</a:t>
                      </a:r>
                      <a:endParaRPr lang="en-US" sz="1400" b="1"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l" defTabSz="914400" rtl="0" eaLnBrk="1" fontAlgn="b" latinLnBrk="0" hangingPunct="1"/>
                      <a:r>
                        <a:rPr lang="en-US" sz="1400" b="1" i="0" u="none" strike="noStrike" kern="1200" baseline="0" dirty="0" smtClean="0">
                          <a:solidFill>
                            <a:srgbClr val="000000"/>
                          </a:solidFill>
                          <a:effectLst/>
                          <a:latin typeface="Calibri"/>
                          <a:ea typeface="+mn-ea"/>
                          <a:cs typeface="+mn-cs"/>
                        </a:rPr>
                        <a:t> COB Account Opening and Management</a:t>
                      </a:r>
                      <a:endParaRPr lang="en-US" sz="1400" b="1"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smtClean="0">
                          <a:solidFill>
                            <a:srgbClr val="000000"/>
                          </a:solidFill>
                          <a:effectLst/>
                          <a:latin typeface="Calibri"/>
                        </a:rPr>
                        <a:t>Pre-investment</a:t>
                      </a:r>
                      <a:endParaRPr lang="en-US" sz="1400" b="0" i="0" u="none" strike="noStrike" dirty="0">
                        <a:solidFill>
                          <a:srgbClr val="000000"/>
                        </a:solidFill>
                        <a:effectLst/>
                        <a:latin typeface="Calibri"/>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Account Management</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r>
                        <a:rPr lang="en-US" sz="1400" b="0" i="0" u="none" strike="noStrike" kern="1200" dirty="0" smtClean="0">
                          <a:solidFill>
                            <a:srgbClr val="000000"/>
                          </a:solidFill>
                          <a:effectLst/>
                          <a:latin typeface="Calibri"/>
                          <a:ea typeface="+mn-ea"/>
                          <a:cs typeface="+mn-cs"/>
                        </a:rPr>
                        <a:t>X</a:t>
                      </a:r>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Payment Initiation</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Pre-Trade</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Trade</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Post-Trade</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Clearing &amp; Settlement</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Asset Servicing</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Cash Management</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Reconciliation</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Collateral Management</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Settlement</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Pricing/Risk/Reporting</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r h="278607">
                <a:tc>
                  <a:txBody>
                    <a:bodyPr/>
                    <a:lstStyle/>
                    <a:p>
                      <a:pPr algn="l" fontAlgn="b"/>
                      <a:r>
                        <a:rPr lang="en-US" sz="1400" b="0" i="0" u="none" strike="noStrike" dirty="0">
                          <a:solidFill>
                            <a:srgbClr val="000000"/>
                          </a:solidFill>
                          <a:effectLst/>
                          <a:latin typeface="Calibri"/>
                        </a:rPr>
                        <a:t>Regulatory Reporting - Investor</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tcPr>
                </a:tc>
              </a:tr>
              <a:tr h="278607">
                <a:tc>
                  <a:txBody>
                    <a:bodyPr/>
                    <a:lstStyle/>
                    <a:p>
                      <a:pPr algn="l" fontAlgn="b"/>
                      <a:r>
                        <a:rPr lang="en-US" sz="1400" b="0" i="0" u="none" strike="noStrike" dirty="0">
                          <a:solidFill>
                            <a:srgbClr val="000000"/>
                          </a:solidFill>
                          <a:effectLst/>
                          <a:latin typeface="Calibri"/>
                        </a:rPr>
                        <a:t>Regulatory Reporting - Issuer</a:t>
                      </a: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c>
                  <a:txBody>
                    <a:bodyPr/>
                    <a:lstStyle/>
                    <a:p>
                      <a:pPr marL="0" algn="ctr" defTabSz="914400" rtl="0" eaLnBrk="1" fontAlgn="b" latinLnBrk="0" hangingPunct="1"/>
                      <a:endParaRPr lang="en-US" sz="1400" b="0" i="0" u="none" strike="noStrike" kern="1200" dirty="0">
                        <a:solidFill>
                          <a:srgbClr val="000000"/>
                        </a:solidFill>
                        <a:effectLst/>
                        <a:latin typeface="Calibri"/>
                        <a:ea typeface="+mn-ea"/>
                        <a:cs typeface="+mn-cs"/>
                      </a:endParaRPr>
                    </a:p>
                  </a:txBody>
                  <a:tcPr marL="7134" marR="7134" marT="7134" marB="0" anchor="b">
                    <a:lnL w="6350" cap="flat" cmpd="sng" algn="ctr">
                      <a:solidFill>
                        <a:srgbClr val="4F81BD"/>
                      </a:solidFill>
                      <a:prstDash val="solid"/>
                      <a:round/>
                      <a:headEnd type="none" w="med" len="med"/>
                      <a:tailEnd type="none" w="med" len="med"/>
                    </a:lnL>
                    <a:lnR w="6350" cap="flat" cmpd="sng" algn="ctr">
                      <a:solidFill>
                        <a:srgbClr val="4F81BD"/>
                      </a:solidFill>
                      <a:prstDash val="solid"/>
                      <a:round/>
                      <a:headEnd type="none" w="med" len="med"/>
                      <a:tailEnd type="none" w="med" len="med"/>
                    </a:lnR>
                    <a:lnT w="6350" cap="flat" cmpd="sng" algn="ctr">
                      <a:solidFill>
                        <a:srgbClr val="4F81BD"/>
                      </a:solidFill>
                      <a:prstDash val="solid"/>
                      <a:round/>
                      <a:headEnd type="none" w="med" len="med"/>
                      <a:tailEnd type="none" w="med" len="med"/>
                    </a:lnT>
                    <a:lnB w="6350" cap="flat" cmpd="sng" algn="ctr">
                      <a:solidFill>
                        <a:srgbClr val="4F81BD"/>
                      </a:solidFill>
                      <a:prstDash val="solid"/>
                      <a:round/>
                      <a:headEnd type="none" w="med" len="med"/>
                      <a:tailEnd type="none" w="med" len="med"/>
                    </a:lnB>
                    <a:solidFill>
                      <a:srgbClr val="DCE6F1"/>
                    </a:solidFill>
                  </a:tcPr>
                </a:tc>
              </a:tr>
            </a:tbl>
          </a:graphicData>
        </a:graphic>
      </p:graphicFrame>
    </p:spTree>
    <p:extLst>
      <p:ext uri="{BB962C8B-B14F-4D97-AF65-F5344CB8AC3E}">
        <p14:creationId xmlns:p14="http://schemas.microsoft.com/office/powerpoint/2010/main" val="3983167823"/>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smtClean="0">
                <a:solidFill>
                  <a:srgbClr val="000000"/>
                </a:solidFill>
              </a:rPr>
              <a:t>Page </a:t>
            </a:r>
            <a:fld id="{509AFB18-2FAF-4ECC-A5D9-05121291864F}" type="slidenum">
              <a:rPr lang="en-US" altLang="en-US" smtClean="0">
                <a:solidFill>
                  <a:srgbClr val="000000"/>
                </a:solidFill>
              </a:rPr>
              <a:pPr eaLnBrk="1" hangingPunct="1">
                <a:spcBef>
                  <a:spcPct val="0"/>
                </a:spcBef>
                <a:buClrTx/>
                <a:buFontTx/>
                <a:buNone/>
              </a:pPr>
              <a:t>5</a:t>
            </a:fld>
            <a:endParaRPr lang="en-US" altLang="en-US" smtClean="0">
              <a:solidFill>
                <a:srgbClr val="000000"/>
              </a:solidFill>
            </a:endParaRPr>
          </a:p>
        </p:txBody>
      </p:sp>
      <p:sp>
        <p:nvSpPr>
          <p:cNvPr id="6147"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dirty="0" smtClean="0"/>
              <a:t>SKS V2017 1.0</a:t>
            </a:r>
          </a:p>
        </p:txBody>
      </p:sp>
      <p:sp>
        <p:nvSpPr>
          <p:cNvPr id="6148" name="Rectangle 5"/>
          <p:cNvSpPr>
            <a:spLocks noGrp="1" noChangeArrowheads="1"/>
          </p:cNvSpPr>
          <p:nvPr>
            <p:ph type="title"/>
          </p:nvPr>
        </p:nvSpPr>
        <p:spPr/>
        <p:txBody>
          <a:bodyPr/>
          <a:lstStyle/>
          <a:p>
            <a:pPr eaLnBrk="1" hangingPunct="1"/>
            <a:r>
              <a:rPr lang="en-US" altLang="en-US" dirty="0" smtClean="0"/>
              <a:t>Service Context Diagram </a:t>
            </a:r>
            <a:endParaRPr lang="en-US" altLang="en-US" dirty="0" smtClean="0">
              <a:solidFill>
                <a:srgbClr val="FF0000"/>
              </a:solidFill>
            </a:endParaRPr>
          </a:p>
        </p:txBody>
      </p:sp>
      <p:sp>
        <p:nvSpPr>
          <p:cNvPr id="6150" name="Rectangle 1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endParaRPr lang="en-US" altLang="en-US">
              <a:solidFill>
                <a:schemeClr val="tx1"/>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81000"/>
            <a:ext cx="5715000" cy="579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0" name="Title 6"/>
          <p:cNvSpPr>
            <a:spLocks noGrp="1"/>
          </p:cNvSpPr>
          <p:nvPr>
            <p:ph type="title"/>
          </p:nvPr>
        </p:nvSpPr>
        <p:spPr>
          <a:xfrm>
            <a:off x="509588" y="76200"/>
            <a:ext cx="8226425" cy="427038"/>
          </a:xfrm>
        </p:spPr>
        <p:txBody>
          <a:bodyPr/>
          <a:lstStyle/>
          <a:p>
            <a:r>
              <a:rPr lang="en-US" altLang="en-US" dirty="0" smtClean="0"/>
              <a:t>Key Functions or Subservices </a:t>
            </a:r>
            <a:endParaRPr lang="en-US" altLang="en-US" sz="1800" dirty="0" smtClean="0">
              <a:solidFill>
                <a:srgbClr val="FF0000"/>
              </a:solidFill>
            </a:endParaRPr>
          </a:p>
        </p:txBody>
      </p:sp>
      <p:sp>
        <p:nvSpPr>
          <p:cNvPr id="7191" name="Slide Number Placeholder 4"/>
          <p:cNvSpPr>
            <a:spLocks noGrp="1"/>
          </p:cNvSpPr>
          <p:nvPr>
            <p:ph type="sldNum" sz="quarter" idx="10"/>
          </p:nvPr>
        </p:nvSpPr>
        <p:spPr>
          <a:xfrm>
            <a:off x="7745413" y="6400800"/>
            <a:ext cx="987425" cy="30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smtClean="0">
                <a:solidFill>
                  <a:srgbClr val="000000"/>
                </a:solidFill>
              </a:rPr>
              <a:t>Page </a:t>
            </a:r>
            <a:fld id="{4E9179BA-38E8-47AD-9369-976E44F36680}" type="slidenum">
              <a:rPr lang="en-US" altLang="en-US" smtClean="0">
                <a:solidFill>
                  <a:srgbClr val="000000"/>
                </a:solidFill>
              </a:rPr>
              <a:pPr eaLnBrk="1" hangingPunct="1">
                <a:spcBef>
                  <a:spcPct val="0"/>
                </a:spcBef>
                <a:buClrTx/>
                <a:buFontTx/>
                <a:buNone/>
              </a:pPr>
              <a:t>6</a:t>
            </a:fld>
            <a:endParaRPr lang="en-US" altLang="en-US" smtClean="0">
              <a:solidFill>
                <a:srgbClr val="000000"/>
              </a:solidFill>
            </a:endParaRPr>
          </a:p>
        </p:txBody>
      </p:sp>
      <p:sp>
        <p:nvSpPr>
          <p:cNvPr id="7192" name="Footer Placeholder 5"/>
          <p:cNvSpPr>
            <a:spLocks noGrp="1"/>
          </p:cNvSpPr>
          <p:nvPr>
            <p:ph type="ftr" sz="quarter" idx="11"/>
          </p:nvPr>
        </p:nvSpPr>
        <p:spPr>
          <a:xfrm>
            <a:off x="3352800" y="6403975"/>
            <a:ext cx="289560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dirty="0" smtClean="0">
                <a:solidFill>
                  <a:srgbClr val="000000"/>
                </a:solidFill>
              </a:rPr>
              <a:t>SKS V2017 1.0</a:t>
            </a:r>
          </a:p>
        </p:txBody>
      </p:sp>
      <p:sp>
        <p:nvSpPr>
          <p:cNvPr id="30" name="Chevron 29"/>
          <p:cNvSpPr/>
          <p:nvPr/>
        </p:nvSpPr>
        <p:spPr bwMode="auto">
          <a:xfrm>
            <a:off x="381000" y="7620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smtClean="0">
                <a:solidFill>
                  <a:schemeClr val="tx1">
                    <a:lumMod val="95000"/>
                  </a:schemeClr>
                </a:solidFill>
              </a:rPr>
              <a:t>Guide Me and Help Text Wizard</a:t>
            </a:r>
            <a:endParaRPr kumimoji="0" lang="en-US" sz="1100" b="1" i="0" u="none" strike="noStrike" cap="none" normalizeH="0" dirty="0" smtClean="0">
              <a:ln>
                <a:noFill/>
              </a:ln>
              <a:solidFill>
                <a:schemeClr val="tx1">
                  <a:lumMod val="95000"/>
                </a:schemeClr>
              </a:solidFill>
              <a:effectLst/>
              <a:latin typeface="Arial" charset="0"/>
            </a:endParaRPr>
          </a:p>
        </p:txBody>
      </p:sp>
      <p:sp>
        <p:nvSpPr>
          <p:cNvPr id="31" name="Chevron 30"/>
          <p:cNvSpPr/>
          <p:nvPr/>
        </p:nvSpPr>
        <p:spPr bwMode="auto">
          <a:xfrm>
            <a:off x="2514600" y="7620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defRPr/>
            </a:pPr>
            <a:r>
              <a:rPr lang="en-US" sz="1400" b="1" kern="0" dirty="0" smtClean="0">
                <a:solidFill>
                  <a:srgbClr val="040438"/>
                </a:solidFill>
              </a:rPr>
              <a:t>Walks user </a:t>
            </a:r>
            <a:r>
              <a:rPr lang="en-US" sz="1400" b="1" kern="0" dirty="0">
                <a:solidFill>
                  <a:srgbClr val="040438"/>
                </a:solidFill>
              </a:rPr>
              <a:t>through new account opening process</a:t>
            </a:r>
          </a:p>
        </p:txBody>
      </p:sp>
      <p:sp>
        <p:nvSpPr>
          <p:cNvPr id="32" name="Chevron 31"/>
          <p:cNvSpPr/>
          <p:nvPr/>
        </p:nvSpPr>
        <p:spPr bwMode="auto">
          <a:xfrm>
            <a:off x="381000" y="12954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a:solidFill>
                  <a:schemeClr val="tx1">
                    <a:lumMod val="95000"/>
                  </a:schemeClr>
                </a:solidFill>
              </a:rPr>
              <a:t>Save as Draft</a:t>
            </a:r>
          </a:p>
        </p:txBody>
      </p:sp>
      <p:sp>
        <p:nvSpPr>
          <p:cNvPr id="33" name="Chevron 32"/>
          <p:cNvSpPr/>
          <p:nvPr/>
        </p:nvSpPr>
        <p:spPr bwMode="auto">
          <a:xfrm>
            <a:off x="2514600" y="12954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IBDs can save the account as draft and later submit the account</a:t>
            </a:r>
          </a:p>
        </p:txBody>
      </p:sp>
      <p:sp>
        <p:nvSpPr>
          <p:cNvPr id="34" name="Chevron 33"/>
          <p:cNvSpPr/>
          <p:nvPr/>
        </p:nvSpPr>
        <p:spPr bwMode="auto">
          <a:xfrm>
            <a:off x="381000" y="1828800"/>
            <a:ext cx="2221992"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smtClean="0">
                <a:solidFill>
                  <a:schemeClr val="tx1">
                    <a:lumMod val="95000"/>
                  </a:schemeClr>
                </a:solidFill>
              </a:rPr>
              <a:t>IBD/OFF/Reg. Type </a:t>
            </a:r>
            <a:r>
              <a:rPr lang="en-US" sz="1100" b="1" kern="0" dirty="0">
                <a:solidFill>
                  <a:schemeClr val="tx1">
                    <a:lumMod val="95000"/>
                  </a:schemeClr>
                </a:solidFill>
              </a:rPr>
              <a:t>level Field Control </a:t>
            </a:r>
            <a:endParaRPr lang="en-US" sz="1100" b="1" kern="0" dirty="0">
              <a:solidFill>
                <a:schemeClr val="tx1">
                  <a:lumMod val="95000"/>
                </a:schemeClr>
              </a:solidFill>
            </a:endParaRPr>
          </a:p>
        </p:txBody>
      </p:sp>
      <p:sp>
        <p:nvSpPr>
          <p:cNvPr id="35" name="Chevron 34"/>
          <p:cNvSpPr/>
          <p:nvPr/>
        </p:nvSpPr>
        <p:spPr bwMode="auto">
          <a:xfrm>
            <a:off x="2514600" y="18288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Where </a:t>
            </a:r>
            <a:r>
              <a:rPr lang="en-US" sz="1400" b="1" kern="0" dirty="0">
                <a:solidFill>
                  <a:srgbClr val="040438"/>
                </a:solidFill>
              </a:rPr>
              <a:t>I</a:t>
            </a:r>
            <a:r>
              <a:rPr lang="en-US" sz="1400" b="1" kern="0" dirty="0" smtClean="0">
                <a:solidFill>
                  <a:srgbClr val="040438"/>
                </a:solidFill>
              </a:rPr>
              <a:t>BD Admins </a:t>
            </a:r>
            <a:r>
              <a:rPr lang="en-US" sz="1400" b="1" kern="0" dirty="0" smtClean="0">
                <a:solidFill>
                  <a:srgbClr val="040438"/>
                </a:solidFill>
              </a:rPr>
              <a:t>can control the display preferences and default values configurations for </a:t>
            </a:r>
            <a:r>
              <a:rPr lang="en-US" sz="1400" b="1" kern="0" dirty="0" smtClean="0">
                <a:solidFill>
                  <a:srgbClr val="040438"/>
                </a:solidFill>
              </a:rPr>
              <a:t>UI Sections and Fields</a:t>
            </a:r>
            <a:endParaRPr lang="en-US" sz="1400" b="1" kern="0" dirty="0">
              <a:solidFill>
                <a:srgbClr val="040438"/>
              </a:solidFill>
            </a:endParaRPr>
          </a:p>
        </p:txBody>
      </p:sp>
      <p:sp>
        <p:nvSpPr>
          <p:cNvPr id="36" name="Chevron 35"/>
          <p:cNvSpPr/>
          <p:nvPr/>
        </p:nvSpPr>
        <p:spPr bwMode="auto">
          <a:xfrm>
            <a:off x="381000" y="23622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a:solidFill>
                  <a:schemeClr val="tx1">
                    <a:lumMod val="95000"/>
                  </a:schemeClr>
                </a:solidFill>
              </a:rPr>
              <a:t>Custom Fields</a:t>
            </a:r>
            <a:endParaRPr lang="en-US" sz="1100" b="1" kern="0" dirty="0">
              <a:solidFill>
                <a:schemeClr val="tx1">
                  <a:lumMod val="95000"/>
                </a:schemeClr>
              </a:solidFill>
            </a:endParaRPr>
          </a:p>
        </p:txBody>
      </p:sp>
      <p:sp>
        <p:nvSpPr>
          <p:cNvPr id="37" name="Chevron 36"/>
          <p:cNvSpPr/>
          <p:nvPr/>
        </p:nvSpPr>
        <p:spPr bwMode="auto">
          <a:xfrm>
            <a:off x="2514600" y="23622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Additional fields each IBDs can setup during Account opening</a:t>
            </a:r>
            <a:endParaRPr lang="en-US" sz="1400" b="1" kern="0" dirty="0">
              <a:solidFill>
                <a:srgbClr val="040438"/>
              </a:solidFill>
            </a:endParaRPr>
          </a:p>
        </p:txBody>
      </p:sp>
      <p:sp>
        <p:nvSpPr>
          <p:cNvPr id="38" name="Chevron 37"/>
          <p:cNvSpPr/>
          <p:nvPr/>
        </p:nvSpPr>
        <p:spPr bwMode="auto">
          <a:xfrm>
            <a:off x="381000" y="28956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a:solidFill>
                  <a:schemeClr val="tx1">
                    <a:lumMod val="95000"/>
                  </a:schemeClr>
                </a:solidFill>
              </a:rPr>
              <a:t>Prefill exiting accounts and parties</a:t>
            </a:r>
            <a:endParaRPr lang="en-US" sz="1100" b="1" kern="0" dirty="0">
              <a:solidFill>
                <a:schemeClr val="tx1">
                  <a:lumMod val="95000"/>
                </a:schemeClr>
              </a:solidFill>
            </a:endParaRPr>
          </a:p>
        </p:txBody>
      </p:sp>
      <p:sp>
        <p:nvSpPr>
          <p:cNvPr id="39" name="Chevron 38"/>
          <p:cNvSpPr/>
          <p:nvPr/>
        </p:nvSpPr>
        <p:spPr bwMode="auto">
          <a:xfrm>
            <a:off x="2514600" y="28956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smtClean="0">
                <a:solidFill>
                  <a:srgbClr val="040438"/>
                </a:solidFill>
              </a:rPr>
              <a:t>Prefill th</a:t>
            </a:r>
            <a:r>
              <a:rPr lang="en-US" sz="1400" b="1" kern="0" dirty="0" smtClean="0">
                <a:solidFill>
                  <a:srgbClr val="040438"/>
                </a:solidFill>
              </a:rPr>
              <a:t>e new account with the data from the existing account and parties</a:t>
            </a:r>
            <a:endParaRPr lang="en-US" sz="1400" b="1" kern="0" dirty="0">
              <a:solidFill>
                <a:srgbClr val="040438"/>
              </a:solidFill>
            </a:endParaRPr>
          </a:p>
        </p:txBody>
      </p:sp>
      <p:sp>
        <p:nvSpPr>
          <p:cNvPr id="40" name="Chevron 39"/>
          <p:cNvSpPr/>
          <p:nvPr/>
        </p:nvSpPr>
        <p:spPr bwMode="auto">
          <a:xfrm>
            <a:off x="304800" y="3429000"/>
            <a:ext cx="23622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smtClean="0">
                <a:solidFill>
                  <a:schemeClr val="tx1">
                    <a:lumMod val="95000"/>
                  </a:schemeClr>
                </a:solidFill>
              </a:rPr>
              <a:t>Account </a:t>
            </a:r>
            <a:r>
              <a:rPr lang="en-US" sz="1100" b="1" kern="0" dirty="0">
                <a:solidFill>
                  <a:schemeClr val="tx1">
                    <a:lumMod val="95000"/>
                  </a:schemeClr>
                </a:solidFill>
              </a:rPr>
              <a:t>Funding, </a:t>
            </a:r>
            <a:r>
              <a:rPr lang="en-US" sz="1100" b="1" kern="0" dirty="0" err="1" smtClean="0">
                <a:solidFill>
                  <a:schemeClr val="tx1">
                    <a:lumMod val="95000"/>
                  </a:schemeClr>
                </a:solidFill>
              </a:rPr>
              <a:t>eSign</a:t>
            </a:r>
            <a:r>
              <a:rPr lang="en-US" sz="1100" b="1" kern="0" dirty="0" smtClean="0">
                <a:solidFill>
                  <a:schemeClr val="tx1">
                    <a:lumMod val="95000"/>
                  </a:schemeClr>
                </a:solidFill>
              </a:rPr>
              <a:t> </a:t>
            </a:r>
            <a:r>
              <a:rPr lang="en-US" sz="1100" b="1" kern="0" dirty="0">
                <a:solidFill>
                  <a:schemeClr val="tx1">
                    <a:lumMod val="95000"/>
                  </a:schemeClr>
                </a:solidFill>
              </a:rPr>
              <a:t>and </a:t>
            </a:r>
            <a:r>
              <a:rPr lang="en-US" sz="1100" b="1" kern="0" dirty="0" smtClean="0">
                <a:solidFill>
                  <a:schemeClr val="tx1">
                    <a:lumMod val="95000"/>
                  </a:schemeClr>
                </a:solidFill>
              </a:rPr>
              <a:t>MI Integrations</a:t>
            </a:r>
            <a:endParaRPr lang="en-US" sz="1100" b="1" kern="0" dirty="0">
              <a:solidFill>
                <a:schemeClr val="tx1">
                  <a:lumMod val="95000"/>
                </a:schemeClr>
              </a:solidFill>
            </a:endParaRPr>
          </a:p>
        </p:txBody>
      </p:sp>
      <p:sp>
        <p:nvSpPr>
          <p:cNvPr id="41" name="Chevron 40"/>
          <p:cNvSpPr/>
          <p:nvPr/>
        </p:nvSpPr>
        <p:spPr bwMode="auto">
          <a:xfrm>
            <a:off x="2514600" y="34290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smtClean="0">
                <a:solidFill>
                  <a:srgbClr val="040438"/>
                </a:solidFill>
              </a:rPr>
              <a:t>Seamless integration </a:t>
            </a:r>
            <a:r>
              <a:rPr lang="en-US" sz="1400" b="1" kern="0" dirty="0" smtClean="0">
                <a:solidFill>
                  <a:srgbClr val="040438"/>
                </a:solidFill>
              </a:rPr>
              <a:t>of parallel Managed Account opening &amp; facilitating the eSignature and Funding during opening</a:t>
            </a:r>
            <a:endParaRPr lang="en-US" sz="1400" b="1" kern="0" dirty="0">
              <a:solidFill>
                <a:srgbClr val="040438"/>
              </a:solidFill>
            </a:endParaRPr>
          </a:p>
        </p:txBody>
      </p:sp>
      <p:sp>
        <p:nvSpPr>
          <p:cNvPr id="44" name="Chevron 43"/>
          <p:cNvSpPr/>
          <p:nvPr/>
        </p:nvSpPr>
        <p:spPr bwMode="auto">
          <a:xfrm>
            <a:off x="381000" y="39624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a:solidFill>
                  <a:schemeClr val="tx1">
                    <a:lumMod val="95000"/>
                  </a:schemeClr>
                </a:solidFill>
              </a:rPr>
              <a:t>Integrated Equifax</a:t>
            </a:r>
          </a:p>
        </p:txBody>
      </p:sp>
      <p:sp>
        <p:nvSpPr>
          <p:cNvPr id="45" name="Chevron 44"/>
          <p:cNvSpPr/>
          <p:nvPr/>
        </p:nvSpPr>
        <p:spPr bwMode="auto">
          <a:xfrm>
            <a:off x="2514600" y="39624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Which enable users to view their Credit Reports</a:t>
            </a:r>
          </a:p>
        </p:txBody>
      </p:sp>
      <p:sp>
        <p:nvSpPr>
          <p:cNvPr id="46" name="Chevron 45"/>
          <p:cNvSpPr/>
          <p:nvPr/>
        </p:nvSpPr>
        <p:spPr bwMode="auto">
          <a:xfrm>
            <a:off x="381000" y="44958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sz="1100" b="1" kern="0" dirty="0">
                <a:solidFill>
                  <a:schemeClr val="tx1">
                    <a:lumMod val="95000"/>
                  </a:schemeClr>
                </a:solidFill>
              </a:rPr>
              <a:t>Single Point of Entry</a:t>
            </a:r>
          </a:p>
        </p:txBody>
      </p:sp>
      <p:sp>
        <p:nvSpPr>
          <p:cNvPr id="47" name="Chevron 46"/>
          <p:cNvSpPr/>
          <p:nvPr/>
        </p:nvSpPr>
        <p:spPr bwMode="auto">
          <a:xfrm>
            <a:off x="2514600" y="44958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Where both US and Non-US Settlement Instructions can be setup</a:t>
            </a:r>
          </a:p>
        </p:txBody>
      </p:sp>
      <p:sp>
        <p:nvSpPr>
          <p:cNvPr id="48" name="Chevron 47"/>
          <p:cNvSpPr/>
          <p:nvPr/>
        </p:nvSpPr>
        <p:spPr bwMode="auto">
          <a:xfrm>
            <a:off x="381000" y="5029200"/>
            <a:ext cx="2209800" cy="457200"/>
          </a:xfrm>
          <a:prstGeom prst="chevr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eaLnBrk="0" hangingPunct="0"/>
            <a:r>
              <a:rPr lang="en-US" b="1" kern="0" dirty="0">
                <a:solidFill>
                  <a:schemeClr val="tx1">
                    <a:lumMod val="95000"/>
                  </a:schemeClr>
                </a:solidFill>
              </a:rPr>
              <a:t>QAS</a:t>
            </a:r>
            <a:r>
              <a:rPr lang="en-US" kern="0" dirty="0">
                <a:solidFill>
                  <a:srgbClr val="0000CC"/>
                </a:solidFill>
              </a:rPr>
              <a:t> </a:t>
            </a:r>
            <a:r>
              <a:rPr lang="en-US" b="1" kern="0" dirty="0">
                <a:solidFill>
                  <a:schemeClr val="tx1">
                    <a:lumMod val="95000"/>
                  </a:schemeClr>
                </a:solidFill>
              </a:rPr>
              <a:t>Address</a:t>
            </a:r>
            <a:r>
              <a:rPr lang="en-US" kern="0" dirty="0">
                <a:solidFill>
                  <a:srgbClr val="0000CC"/>
                </a:solidFill>
              </a:rPr>
              <a:t> </a:t>
            </a:r>
            <a:r>
              <a:rPr lang="en-US" b="1" kern="0" dirty="0">
                <a:solidFill>
                  <a:schemeClr val="tx1">
                    <a:lumMod val="95000"/>
                  </a:schemeClr>
                </a:solidFill>
              </a:rPr>
              <a:t>Validation</a:t>
            </a:r>
            <a:r>
              <a:rPr lang="en-US" kern="0" dirty="0">
                <a:solidFill>
                  <a:srgbClr val="0000CC"/>
                </a:solidFill>
              </a:rPr>
              <a:t> </a:t>
            </a:r>
            <a:endParaRPr lang="en-US" b="1" kern="0" dirty="0">
              <a:solidFill>
                <a:schemeClr val="tx1">
                  <a:lumMod val="95000"/>
                </a:schemeClr>
              </a:solidFill>
            </a:endParaRPr>
          </a:p>
        </p:txBody>
      </p:sp>
      <p:sp>
        <p:nvSpPr>
          <p:cNvPr id="49" name="Chevron 48"/>
          <p:cNvSpPr/>
          <p:nvPr/>
        </p:nvSpPr>
        <p:spPr bwMode="auto">
          <a:xfrm>
            <a:off x="2514600" y="5029200"/>
            <a:ext cx="5867400" cy="457200"/>
          </a:xfrm>
          <a:prstGeom prst="chevron">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nSpc>
                <a:spcPct val="90000"/>
              </a:lnSpc>
              <a:spcBef>
                <a:spcPct val="75000"/>
              </a:spcBef>
              <a:buClr>
                <a:schemeClr val="folHlink"/>
              </a:buClr>
            </a:pPr>
            <a:r>
              <a:rPr lang="en-US" sz="1400" b="1" kern="0" dirty="0">
                <a:solidFill>
                  <a:srgbClr val="040438"/>
                </a:solidFill>
              </a:rPr>
              <a:t>Account level address verification with USPS address</a:t>
            </a:r>
          </a:p>
        </p:txBody>
      </p: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User </a:t>
            </a:r>
            <a:r>
              <a:rPr lang="en-US" altLang="en-US" dirty="0"/>
              <a:t>Model and Key Use Cases</a:t>
            </a:r>
            <a:endParaRPr lang="en-US" dirty="0"/>
          </a:p>
        </p:txBody>
      </p:sp>
      <p:sp>
        <p:nvSpPr>
          <p:cNvPr id="4" name="Slide Number Placeholder 3"/>
          <p:cNvSpPr>
            <a:spLocks noGrp="1"/>
          </p:cNvSpPr>
          <p:nvPr>
            <p:ph type="sldNum" sz="quarter" idx="10"/>
          </p:nvPr>
        </p:nvSpPr>
        <p:spPr/>
        <p:txBody>
          <a:bodyPr/>
          <a:lstStyle/>
          <a:p>
            <a:pPr>
              <a:defRPr/>
            </a:pPr>
            <a:r>
              <a:rPr lang="en-US" smtClean="0"/>
              <a:t>Page </a:t>
            </a:r>
            <a:fld id="{81B8DE21-5C54-4967-9D2D-FF148EEDF442}" type="slidenum">
              <a:rPr lang="en-US" smtClean="0"/>
              <a:pPr>
                <a:defRPr/>
              </a:pPr>
              <a:t>7</a:t>
            </a:fld>
            <a:endParaRPr lang="en-US"/>
          </a:p>
        </p:txBody>
      </p:sp>
      <p:sp>
        <p:nvSpPr>
          <p:cNvPr id="5" name="Footer Placeholder 4"/>
          <p:cNvSpPr>
            <a:spLocks noGrp="1"/>
          </p:cNvSpPr>
          <p:nvPr>
            <p:ph type="ftr" sz="quarter" idx="11"/>
          </p:nvPr>
        </p:nvSpPr>
        <p:spPr/>
        <p:txBody>
          <a:bodyPr/>
          <a:lstStyle/>
          <a:p>
            <a:pPr>
              <a:defRPr/>
            </a:pPr>
            <a:r>
              <a:rPr lang="en-US" smtClean="0"/>
              <a:t>SKS V2017 1.0</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09600"/>
            <a:ext cx="6823684"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640890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dirty="0" smtClean="0"/>
              <a:t>Business Service End-2-End </a:t>
            </a:r>
            <a:r>
              <a:rPr lang="en-US" altLang="en-US" dirty="0" smtClean="0"/>
              <a:t>Flow</a:t>
            </a:r>
            <a:endParaRPr lang="en-US" altLang="en-US" sz="2000" dirty="0" smtClean="0">
              <a:solidFill>
                <a:srgbClr val="FF0000"/>
              </a:solidFill>
            </a:endParaRPr>
          </a:p>
        </p:txBody>
      </p:sp>
      <p:sp>
        <p:nvSpPr>
          <p:cNvPr id="8195"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smtClean="0">
                <a:solidFill>
                  <a:srgbClr val="000000"/>
                </a:solidFill>
              </a:rPr>
              <a:t>Page </a:t>
            </a:r>
            <a:fld id="{E69FEC79-2184-46C4-998B-2C13400E4EA2}" type="slidenum">
              <a:rPr lang="en-US" altLang="en-US" smtClean="0">
                <a:solidFill>
                  <a:srgbClr val="000000"/>
                </a:solidFill>
              </a:rPr>
              <a:pPr eaLnBrk="1" hangingPunct="1">
                <a:spcBef>
                  <a:spcPct val="0"/>
                </a:spcBef>
                <a:buClrTx/>
                <a:buFontTx/>
                <a:buNone/>
              </a:pPr>
              <a:t>8</a:t>
            </a:fld>
            <a:endParaRPr lang="en-US" altLang="en-US" smtClean="0">
              <a:solidFill>
                <a:srgbClr val="000000"/>
              </a:solidFill>
            </a:endParaRPr>
          </a:p>
        </p:txBody>
      </p:sp>
      <p:sp>
        <p:nvSpPr>
          <p:cNvPr id="8196"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75000"/>
              </a:spcBef>
              <a:buClr>
                <a:schemeClr val="folHlink"/>
              </a:buClr>
              <a:buFont typeface="Arial" charset="0"/>
              <a:buChar char="&gt;"/>
              <a:defRPr>
                <a:solidFill>
                  <a:schemeClr val="bg2"/>
                </a:solidFill>
                <a:latin typeface="Arial" charset="0"/>
              </a:defRPr>
            </a:lvl1pPr>
            <a:lvl2pPr marL="742950" indent="-285750" eaLnBrk="0" hangingPunct="0">
              <a:spcBef>
                <a:spcPct val="25000"/>
              </a:spcBef>
              <a:buClr>
                <a:schemeClr val="folHlink"/>
              </a:buClr>
              <a:buChar char="–"/>
              <a:defRPr sz="1600">
                <a:solidFill>
                  <a:schemeClr val="bg2"/>
                </a:solidFill>
                <a:latin typeface="Arial" charset="0"/>
              </a:defRPr>
            </a:lvl2pPr>
            <a:lvl3pPr marL="1143000" indent="-228600" eaLnBrk="0" hangingPunct="0">
              <a:spcBef>
                <a:spcPct val="25000"/>
              </a:spcBef>
              <a:buClr>
                <a:schemeClr val="folHlink"/>
              </a:buClr>
              <a:buFont typeface="Wingdings" pitchFamily="2" charset="2"/>
              <a:buChar char="§"/>
              <a:defRPr sz="1400">
                <a:solidFill>
                  <a:schemeClr val="bg2"/>
                </a:solidFill>
                <a:latin typeface="Arial" charset="0"/>
              </a:defRPr>
            </a:lvl3pPr>
            <a:lvl4pPr marL="1600200" indent="-228600" eaLnBrk="0" hangingPunct="0">
              <a:spcBef>
                <a:spcPct val="25000"/>
              </a:spcBef>
              <a:buClr>
                <a:schemeClr val="folHlink"/>
              </a:buClr>
              <a:buChar char="–"/>
              <a:defRPr sz="1400">
                <a:solidFill>
                  <a:schemeClr val="bg2"/>
                </a:solidFill>
                <a:latin typeface="Arial" charset="0"/>
              </a:defRPr>
            </a:lvl4pPr>
            <a:lvl5pPr marL="2057400" indent="-228600" eaLnBrk="0" hangingPunct="0">
              <a:spcBef>
                <a:spcPct val="25000"/>
              </a:spcBef>
              <a:spcAft>
                <a:spcPct val="75000"/>
              </a:spcAft>
              <a:buClr>
                <a:schemeClr val="folHlink"/>
              </a:buClr>
              <a:buFont typeface="Wingdings" pitchFamily="2" charset="2"/>
              <a:buChar char="§"/>
              <a:defRPr sz="1400">
                <a:solidFill>
                  <a:schemeClr val="bg2"/>
                </a:solidFill>
                <a:latin typeface="Arial" charset="0"/>
              </a:defRPr>
            </a:lvl5pPr>
            <a:lvl6pPr marL="25146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6pPr>
            <a:lvl7pPr marL="29718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7pPr>
            <a:lvl8pPr marL="34290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8pPr>
            <a:lvl9pPr marL="3886200" indent="-228600" eaLnBrk="0" fontAlgn="base" hangingPunct="0">
              <a:spcBef>
                <a:spcPct val="25000"/>
              </a:spcBef>
              <a:spcAft>
                <a:spcPct val="75000"/>
              </a:spcAft>
              <a:buClr>
                <a:schemeClr val="folHlink"/>
              </a:buClr>
              <a:buFont typeface="Wingdings" pitchFamily="2" charset="2"/>
              <a:buChar char="§"/>
              <a:defRPr sz="1400">
                <a:solidFill>
                  <a:schemeClr val="bg2"/>
                </a:solidFill>
                <a:latin typeface="Arial" charset="0"/>
              </a:defRPr>
            </a:lvl9pPr>
          </a:lstStyle>
          <a:p>
            <a:pPr eaLnBrk="1" hangingPunct="1">
              <a:spcBef>
                <a:spcPct val="0"/>
              </a:spcBef>
              <a:buClrTx/>
              <a:buFontTx/>
              <a:buNone/>
            </a:pPr>
            <a:r>
              <a:rPr lang="en-US" altLang="en-US" dirty="0" smtClean="0"/>
              <a:t>SKS V2017 1.0</a:t>
            </a:r>
          </a:p>
        </p:txBody>
      </p:sp>
      <p:pic>
        <p:nvPicPr>
          <p:cNvPr id="8268" name="Picture 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smtClean="0"/>
              <a:t>Glossary </a:t>
            </a:r>
            <a:endParaRPr lang="en-US" altLang="en-US" dirty="0" smtClean="0">
              <a:solidFill>
                <a:srgbClr val="FF0000"/>
              </a:solidFill>
            </a:endParaRPr>
          </a:p>
        </p:txBody>
      </p:sp>
      <p:sp>
        <p:nvSpPr>
          <p:cNvPr id="14339" name="Content Placeholder 2"/>
          <p:cNvSpPr>
            <a:spLocks noGrp="1"/>
          </p:cNvSpPr>
          <p:nvPr>
            <p:ph sz="half" idx="1"/>
          </p:nvPr>
        </p:nvSpPr>
        <p:spPr>
          <a:xfrm>
            <a:off x="2514600" y="609600"/>
            <a:ext cx="4037013" cy="4716462"/>
          </a:xfrm>
          <a:solidFill>
            <a:schemeClr val="accent1">
              <a:lumMod val="20000"/>
              <a:lumOff val="80000"/>
            </a:schemeClr>
          </a:solidFill>
        </p:spPr>
        <p:txBody>
          <a:bodyPr/>
          <a:lstStyle/>
          <a:p>
            <a:r>
              <a:rPr lang="en-US" altLang="en-US" sz="1600" dirty="0" smtClean="0"/>
              <a:t>COB – Client On-Boarding</a:t>
            </a:r>
            <a:endParaRPr lang="en-US" altLang="en-US" sz="1600" dirty="0"/>
          </a:p>
          <a:p>
            <a:r>
              <a:rPr lang="en-US" altLang="en-US" sz="1600" dirty="0"/>
              <a:t>IP – Investment Professional</a:t>
            </a:r>
          </a:p>
          <a:p>
            <a:r>
              <a:rPr lang="en-US" altLang="en-US" sz="1600" dirty="0"/>
              <a:t>IBD – Introducing Broker Dealer</a:t>
            </a:r>
          </a:p>
          <a:p>
            <a:r>
              <a:rPr lang="en-US" altLang="en-US" sz="1600" dirty="0"/>
              <a:t>RR – Registered Representative</a:t>
            </a:r>
          </a:p>
          <a:p>
            <a:r>
              <a:rPr lang="en-US" altLang="en-US" sz="1600" dirty="0"/>
              <a:t>RIA – Registered Investment Advisor</a:t>
            </a:r>
          </a:p>
          <a:p>
            <a:r>
              <a:rPr lang="en-US" altLang="en-US" sz="1600" dirty="0" smtClean="0"/>
              <a:t>OFF </a:t>
            </a:r>
            <a:r>
              <a:rPr lang="en-US" altLang="en-US" sz="1600" dirty="0"/>
              <a:t>– </a:t>
            </a:r>
            <a:r>
              <a:rPr lang="en-US" altLang="en-US" sz="1600" dirty="0" smtClean="0"/>
              <a:t>Office</a:t>
            </a:r>
            <a:endParaRPr lang="en-US" altLang="en-US" sz="1600" dirty="0"/>
          </a:p>
          <a:p>
            <a:r>
              <a:rPr lang="en-US" altLang="en-US" sz="1600" dirty="0"/>
              <a:t>PONA – Pershing Online Name and Address</a:t>
            </a:r>
          </a:p>
          <a:p>
            <a:r>
              <a:rPr lang="en-US" altLang="en-US" sz="1600" dirty="0" smtClean="0"/>
              <a:t>EMS </a:t>
            </a:r>
            <a:r>
              <a:rPr lang="en-US" altLang="en-US" sz="1600" dirty="0"/>
              <a:t>– Entitlements Management System</a:t>
            </a:r>
          </a:p>
          <a:p>
            <a:endParaRPr lang="en-US" altLang="en-US" sz="1600" dirty="0" smtClean="0"/>
          </a:p>
        </p:txBody>
      </p:sp>
      <p:sp>
        <p:nvSpPr>
          <p:cNvPr id="14341" name="Slide Number Placeholder 4"/>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r>
              <a:rPr lang="en-US" altLang="en-US" sz="1200" smtClean="0">
                <a:solidFill>
                  <a:srgbClr val="000000"/>
                </a:solidFill>
              </a:rPr>
              <a:t>Page </a:t>
            </a:r>
            <a:fld id="{32476C91-D52F-4451-BCBD-BD353A45AF71}" type="slidenum">
              <a:rPr lang="en-US" altLang="en-US" sz="1200" smtClean="0">
                <a:solidFill>
                  <a:srgbClr val="000000"/>
                </a:solidFill>
              </a:rPr>
              <a:pPr eaLnBrk="1" hangingPunct="1"/>
              <a:t>9</a:t>
            </a:fld>
            <a:endParaRPr lang="en-US" altLang="en-US" sz="1200" smtClean="0">
              <a:solidFill>
                <a:srgbClr val="000000"/>
              </a:solidFill>
            </a:endParaRPr>
          </a:p>
        </p:txBody>
      </p:sp>
      <p:sp>
        <p:nvSpPr>
          <p:cNvPr id="14342"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r>
              <a:rPr lang="en-US" altLang="en-US" sz="1200" dirty="0" smtClean="0">
                <a:solidFill>
                  <a:srgbClr val="000000"/>
                </a:solidFill>
              </a:rPr>
              <a:t>SKS V2017 1.0</a:t>
            </a:r>
          </a:p>
        </p:txBody>
      </p:sp>
    </p:spTree>
  </p:cSld>
  <p:clrMapOvr>
    <a:masterClrMapping/>
  </p:clrMapOvr>
  <p:transition>
    <p:wipe dir="r"/>
  </p:transition>
</p:sld>
</file>

<file path=ppt/theme/theme1.xml><?xml version="1.0" encoding="utf-8"?>
<a:theme xmlns:a="http://schemas.openxmlformats.org/drawingml/2006/main" name="2007 PER PPT Template">
  <a:themeElements>
    <a:clrScheme name="">
      <a:dk1>
        <a:srgbClr val="000000"/>
      </a:dk1>
      <a:lt1>
        <a:srgbClr val="FFFFFF"/>
      </a:lt1>
      <a:dk2>
        <a:srgbClr val="777777"/>
      </a:dk2>
      <a:lt2>
        <a:srgbClr val="8D414F"/>
      </a:lt2>
      <a:accent1>
        <a:srgbClr val="313E73"/>
      </a:accent1>
      <a:accent2>
        <a:srgbClr val="48825B"/>
      </a:accent2>
      <a:accent3>
        <a:srgbClr val="BDBDBD"/>
      </a:accent3>
      <a:accent4>
        <a:srgbClr val="DADADA"/>
      </a:accent4>
      <a:accent5>
        <a:srgbClr val="ADAFBC"/>
      </a:accent5>
      <a:accent6>
        <a:srgbClr val="407552"/>
      </a:accent6>
      <a:hlink>
        <a:srgbClr val="514826"/>
      </a:hlink>
      <a:folHlink>
        <a:srgbClr val="9F9B74"/>
      </a:folHlink>
    </a:clrScheme>
    <a:fontScheme name="2007 PER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16295C"/>
            </a:gs>
            <a:gs pos="100000">
              <a:srgbClr val="16295C">
                <a:gamma/>
                <a:tint val="56078"/>
                <a:invGamma/>
              </a:srgbClr>
            </a:gs>
          </a:gsLst>
          <a:lin ang="5400000" scaled="1"/>
        </a:gradFill>
        <a:ln w="12700" cap="flat" cmpd="sng" algn="ctr">
          <a:solidFill>
            <a:srgbClr val="01344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rgbClr val="16295C"/>
            </a:gs>
            <a:gs pos="100000">
              <a:srgbClr val="16295C">
                <a:gamma/>
                <a:tint val="56078"/>
                <a:invGamma/>
              </a:srgbClr>
            </a:gs>
          </a:gsLst>
          <a:lin ang="5400000" scaled="1"/>
        </a:gradFill>
        <a:ln w="12700" cap="flat" cmpd="sng" algn="ctr">
          <a:solidFill>
            <a:srgbClr val="01344F"/>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2007 PER PPT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007 PER PPT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007 PER PPT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007 PER PPT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007 PER PPT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007 PER PPT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007 PER PPT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007 PER PPT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007 PER PPT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007 PER PPT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007 PER PPT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007 PER PPT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007 PER PPT Template 13">
        <a:dk1>
          <a:srgbClr val="000000"/>
        </a:dk1>
        <a:lt1>
          <a:srgbClr val="626469"/>
        </a:lt1>
        <a:dk2>
          <a:srgbClr val="FFFFFF"/>
        </a:dk2>
        <a:lt2>
          <a:srgbClr val="002A46"/>
        </a:lt2>
        <a:accent1>
          <a:srgbClr val="C06600"/>
        </a:accent1>
        <a:accent2>
          <a:srgbClr val="892034"/>
        </a:accent2>
        <a:accent3>
          <a:srgbClr val="B7B8B9"/>
        </a:accent3>
        <a:accent4>
          <a:srgbClr val="000000"/>
        </a:accent4>
        <a:accent5>
          <a:srgbClr val="DCB8AA"/>
        </a:accent5>
        <a:accent6>
          <a:srgbClr val="7C1C2E"/>
        </a:accent6>
        <a:hlink>
          <a:srgbClr val="45293B"/>
        </a:hlink>
        <a:folHlink>
          <a:srgbClr val="214232"/>
        </a:folHlink>
      </a:clrScheme>
      <a:clrMap bg1="lt1" tx1="dk1" bg2="lt2" tx2="dk2" accent1="accent1" accent2="accent2" accent3="accent3" accent4="accent4" accent5="accent5" accent6="accent6" hlink="hlink" folHlink="folHlink"/>
    </a:extraClrScheme>
    <a:extraClrScheme>
      <a:clrScheme name="2007 PER PPT Template 14">
        <a:dk1>
          <a:srgbClr val="000066"/>
        </a:dk1>
        <a:lt1>
          <a:srgbClr val="FFFFFF"/>
        </a:lt1>
        <a:dk2>
          <a:srgbClr val="626469"/>
        </a:dk2>
        <a:lt2>
          <a:srgbClr val="FCA800"/>
        </a:lt2>
        <a:accent1>
          <a:srgbClr val="C06600"/>
        </a:accent1>
        <a:accent2>
          <a:srgbClr val="892034"/>
        </a:accent2>
        <a:accent3>
          <a:srgbClr val="B7B8B9"/>
        </a:accent3>
        <a:accent4>
          <a:srgbClr val="DADADA"/>
        </a:accent4>
        <a:accent5>
          <a:srgbClr val="DCB8AA"/>
        </a:accent5>
        <a:accent6>
          <a:srgbClr val="7C1C2E"/>
        </a:accent6>
        <a:hlink>
          <a:srgbClr val="511E54"/>
        </a:hlink>
        <a:folHlink>
          <a:srgbClr val="2A603C"/>
        </a:folHlink>
      </a:clrScheme>
      <a:clrMap bg1="dk2" tx1="lt1" bg2="dk1" tx2="lt2" accent1="accent1" accent2="accent2" accent3="accent3" accent4="accent4" accent5="accent5" accent6="accent6" hlink="hlink" folHlink="folHlink"/>
    </a:extraClrScheme>
    <a:extraClrScheme>
      <a:clrScheme name="2007 PER PPT Template 15">
        <a:dk1>
          <a:srgbClr val="003A6F"/>
        </a:dk1>
        <a:lt1>
          <a:srgbClr val="FFFFFF"/>
        </a:lt1>
        <a:dk2>
          <a:srgbClr val="606A74"/>
        </a:dk2>
        <a:lt2>
          <a:srgbClr val="CD5806"/>
        </a:lt2>
        <a:accent1>
          <a:srgbClr val="793F0D"/>
        </a:accent1>
        <a:accent2>
          <a:srgbClr val="9F2D20"/>
        </a:accent2>
        <a:accent3>
          <a:srgbClr val="B6B9BC"/>
        </a:accent3>
        <a:accent4>
          <a:srgbClr val="DADADA"/>
        </a:accent4>
        <a:accent5>
          <a:srgbClr val="BEAFAA"/>
        </a:accent5>
        <a:accent6>
          <a:srgbClr val="90281C"/>
        </a:accent6>
        <a:hlink>
          <a:srgbClr val="B5B292"/>
        </a:hlink>
        <a:folHlink>
          <a:srgbClr val="317023"/>
        </a:folHlink>
      </a:clrScheme>
      <a:clrMap bg1="dk2" tx1="lt1" bg2="dk1" tx2="lt2" accent1="accent1" accent2="accent2" accent3="accent3" accent4="accent4" accent5="accent5" accent6="accent6" hlink="hlink" folHlink="folHlink"/>
    </a:extraClrScheme>
    <a:extraClrScheme>
      <a:clrScheme name="2007 PER PPT Template 16">
        <a:dk1>
          <a:srgbClr val="003D6E"/>
        </a:dk1>
        <a:lt1>
          <a:srgbClr val="FFFFFF"/>
        </a:lt1>
        <a:dk2>
          <a:srgbClr val="636B70"/>
        </a:dk2>
        <a:lt2>
          <a:srgbClr val="C25E03"/>
        </a:lt2>
        <a:accent1>
          <a:srgbClr val="784008"/>
        </a:accent1>
        <a:accent2>
          <a:srgbClr val="9C301A"/>
        </a:accent2>
        <a:accent3>
          <a:srgbClr val="B7BABB"/>
        </a:accent3>
        <a:accent4>
          <a:srgbClr val="DADADA"/>
        </a:accent4>
        <a:accent5>
          <a:srgbClr val="BEAFAA"/>
        </a:accent5>
        <a:accent6>
          <a:srgbClr val="8D2A16"/>
        </a:accent6>
        <a:hlink>
          <a:srgbClr val="B5B38C"/>
        </a:hlink>
        <a:folHlink>
          <a:srgbClr val="337321"/>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LongProp xmlns="" name="_x007b_DFC8691F_x002d_2432_x002d_4741_x002d_B780_x002d_3CAE3235A612_x007d_"><![CDATA[<?xml version="1.0" encoding="utf-16"?>
<XmlFileSourceXmlGenerator xmlns:xsd="http://www.w3.org/2001/XMLSchema" xmlns:xsi="http://www.w3.org/2001/XMLSchema-instance">
  <SourceInfoStoreType>Confluence</SourceInfoStoreType>
  <Url>Q:\Wiki\Data\CTSD326\Confluence Data\FileStore\Architecture Review Board(ARComm)\Wiki Pages Attachments\Documentation\PAD (Project Architecture Definition) Template.ppt</Url>
  <UrlForOpen>Q:\Wiki\Data\CTSD326\Confluence Data\FileStore\Architecture Review Board(ARComm)\Wiki Pages Attachments\Documentation\PAD (Project Architecture Definition) Template 636088922151175398.ppt</UrlForOpen>
  <Uid>http://wiki.bankofny.com/confluence/download/attachments/47120573/PAD+%28Project+Architecture+Definition%29+Template.ppt?version=22&amp;modificationDate=1468934540000</Uid>
</XmlFileSourceXmlGenerator>]]></LongProp>
  <LongProp xmlns="" name="itemUrl"><![CDATA[http://wiki.bankofny.com/confluence/download/attachments/47120573/PAD+%28Project+Architecture+Definition%29+Template.ppt?version=22&modificationDate=1468934540000, http://wiki.bankofny.com/confluence/download/attachments/47120573/PAD+%28Project+Architecture+Definition%29+Template.ppt?version=22&modificationDate=1468934540000]]></LongProp>
</Long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15ABCEFBD3D344C8CBDD7512F79F9CB" ma:contentTypeVersion="14" ma:contentTypeDescription="Create a new document." ma:contentTypeScope="" ma:versionID="f6c8b49680620a5da06c212f9ce83f83">
  <xsd:schema xmlns:xsd="http://www.w3.org/2001/XMLSchema" xmlns:xs="http://www.w3.org/2001/XMLSchema" xmlns:p="http://schemas.microsoft.com/office/2006/metadata/properties" xmlns:ns2="33d752bc-0438-4aa6-b2d4-f55a9fda7c1d" targetNamespace="http://schemas.microsoft.com/office/2006/metadata/properties" ma:root="true" ma:fieldsID="6156b39b49af2f0d7c2d1c83f4926a78" ns2:_="">
    <xsd:import namespace="33d752bc-0438-4aa6-b2d4-f55a9fda7c1d"/>
    <xsd:element name="properties">
      <xsd:complexType>
        <xsd:sequence>
          <xsd:element name="documentManagement">
            <xsd:complexType>
              <xsd:all>
                <xsd:element ref="ns2:Id_1" minOccurs="0"/>
                <xsd:element ref="ns2:spaceKey" minOccurs="0"/>
                <xsd:element ref="ns2:itemUrl" minOccurs="0"/>
                <xsd:element ref="ns2:version0" minOccurs="0"/>
                <xsd:element ref="ns2:body" minOccurs="0"/>
                <xsd:element ref="ns2:isHomepage" minOccurs="0"/>
                <xsd:element ref="ns2:keyWords" minOccurs="0"/>
                <xsd:element ref="ns2:itemType" minOccurs="0"/>
                <xsd:element ref="ns2:parentId" minOccurs="0"/>
                <xsd:element ref="ns2:parentName" minOccurs="0"/>
                <xsd:element ref="ns2:wikiField" minOccurs="0"/>
                <xsd:element ref="ns2:_x007b_101A19A5_x002d_63B6_x002d_495e_x002d_B3A3_x002d_98C73E269219_x007d_" minOccurs="0"/>
                <xsd:element ref="ns2:fileName" minOccurs="0"/>
                <xsd:element ref="ns2: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d752bc-0438-4aa6-b2d4-f55a9fda7c1d" elementFormDefault="qualified">
    <xsd:import namespace="http://schemas.microsoft.com/office/2006/documentManagement/types"/>
    <xsd:import namespace="http://schemas.microsoft.com/office/infopath/2007/PartnerControls"/>
    <xsd:element name="Id_1" ma:index="8" nillable="true" ma:displayName="ID" ma:decimals="0" ma:description="" ma:format="" ma:internalName="Id_1" ma:readOnly="false">
      <xsd:simpleType>
        <xsd:restriction base="dms:Number"/>
      </xsd:simpleType>
    </xsd:element>
    <xsd:element name="spaceKey" ma:index="9" nillable="true" ma:displayName="SpaceKey" ma:description="" ma:format="" ma:internalName="spaceKey" ma:readOnly="false">
      <xsd:simpleType>
        <xsd:restriction base="dms:Text"/>
      </xsd:simpleType>
    </xsd:element>
    <xsd:element name="itemUrl" ma:index="10" nillable="true" ma:displayName="ItemUrl" ma:description="" ma:format="" ma:internalName="item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version0" ma:index="11" nillable="true" ma:displayName="Version" ma:decimals="0" ma:description="" ma:format="" ma:internalName="version0" ma:readOnly="false">
      <xsd:simpleType>
        <xsd:restriction base="dms:Number"/>
      </xsd:simpleType>
    </xsd:element>
    <xsd:element name="body" ma:index="12" nillable="true" ma:displayName="Body" ma:description="" ma:format="" ma:internalName="body" ma:readOnly="false">
      <xsd:simpleType>
        <xsd:restriction base="dms:Note">
          <xsd:maxLength value="255"/>
        </xsd:restriction>
      </xsd:simpleType>
    </xsd:element>
    <xsd:element name="isHomepage" ma:index="13" nillable="true" ma:displayName="Is Homepage" ma:description="" ma:format="" ma:internalName="isHomepage" ma:readOnly="false">
      <xsd:simpleType>
        <xsd:restriction base="dms:Boolean"/>
      </xsd:simpleType>
    </xsd:element>
    <xsd:element name="keyWords" ma:index="14" nillable="true" ma:displayName="Keywords" ma:description="" ma:format="" ma:internalName="keyWords" ma:readOnly="false">
      <xsd:simpleType>
        <xsd:restriction base="dms:Text"/>
      </xsd:simpleType>
    </xsd:element>
    <xsd:element name="itemType" ma:index="15" nillable="true" ma:displayName="ItemType" ma:description="" ma:format="" ma:internalName="itemType" ma:readOnly="false">
      <xsd:simpleType>
        <xsd:restriction base="dms:Text"/>
      </xsd:simpleType>
    </xsd:element>
    <xsd:element name="parentId" ma:index="16" nillable="true" ma:displayName="Parent Id" ma:description="" ma:format="" ma:internalName="parentId" ma:readOnly="false">
      <xsd:simpleType>
        <xsd:restriction base="dms:Text"/>
      </xsd:simpleType>
    </xsd:element>
    <xsd:element name="parentName" ma:index="17" nillable="true" ma:displayName="Parent Name" ma:description="" ma:format="" ma:internalName="parentName" ma:readOnly="false">
      <xsd:simpleType>
        <xsd:restriction base="dms:Text"/>
      </xsd:simpleType>
    </xsd:element>
    <xsd:element name="wikiField" ma:index="18" nillable="true" ma:displayName="WikiField" ma:description="" ma:format="" ma:internalName="wikiField" ma:readOnly="false">
      <xsd:simpleType>
        <xsd:restriction base="dms:Note">
          <xsd:maxLength value="255"/>
        </xsd:restriction>
      </xsd:simpleType>
    </xsd:element>
    <xsd:element name="_x007b_101A19A5_x002d_63B6_x002d_495e_x002d_B3A3_x002d_98C73E269219_x007d_" ma:index="19" nillable="true" ma:displayName="Property Set" ma:description="The property set used for the item" ma:format="" ma:internalName="_x007b_101A19A5_x002d_63B6_x002d_495e_x002d_B3A3_x002d_98C73E269219_x007d_" ma:readOnly="false">
      <xsd:simpleType>
        <xsd:restriction base="dms:Text"/>
      </xsd:simpleType>
    </xsd:element>
    <xsd:element name="fileName" ma:index="20" nillable="true" ma:displayName="File Name" ma:description="" ma:format="" ma:internalName="fileName" ma:readOnly="false">
      <xsd:simpleType>
        <xsd:restriction base="dms:Text"/>
      </xsd:simpleType>
    </xsd:element>
    <xsd:element name="comments" ma:index="21" nillable="true" ma:displayName="Comments" ma:description="" ma:format="" ma:internalName="comme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omments xmlns="33d752bc-0438-4aa6-b2d4-f55a9fda7c1d" xsi:nil="true"/>
    <spaceKey xmlns="33d752bc-0438-4aa6-b2d4-f55a9fda7c1d">ARComm</spaceKey>
    <isHomepage xmlns="33d752bc-0438-4aa6-b2d4-f55a9fda7c1d">false</isHomepage>
    <Id_1 xmlns="33d752bc-0438-4aa6-b2d4-f55a9fda7c1d">553844961</Id_1>
    <_x007b_101A19A5_x002d_63B6_x002d_495e_x002d_B3A3_x002d_98C73E269219_x007d_ xmlns="33d752bc-0438-4aa6-b2d4-f55a9fda7c1d">Attachment</_x007b_101A19A5_x002d_63B6_x002d_495e_x002d_B3A3_x002d_98C73E269219_x007d_>
    <itemType xmlns="33d752bc-0438-4aa6-b2d4-f55a9fda7c1d">Attachment</itemType>
    <parentName xmlns="33d752bc-0438-4aa6-b2d4-f55a9fda7c1d">Documentation</parentName>
    <wikiField xmlns="33d752bc-0438-4aa6-b2d4-f55a9fda7c1d" xsi:nil="true"/>
    <body xmlns="33d752bc-0438-4aa6-b2d4-f55a9fda7c1d" xsi:nil="true"/>
    <parentId xmlns="33d752bc-0438-4aa6-b2d4-f55a9fda7c1d">47120573</parentId>
    <version0 xmlns="33d752bc-0438-4aa6-b2d4-f55a9fda7c1d">22</version0>
    <itemUrl xmlns="33d752bc-0438-4aa6-b2d4-f55a9fda7c1d">
      <Url>http://wiki.bankofny.com/confluence/download/attachments/47120573/PAD+%28Project+Architecture+Definition%29+Template.ppt?version=22&amp;modificationDate=1468934540000</Url>
      <Description>http://wiki.bankofny.com/confluence/download/attachments/47120573/PAD+%28Project+Architecture+Definition%29+Template.ppt?version=22&amp;modificationDate=1468934540000</Description>
    </itemUrl>
    <keyWords xmlns="33d752bc-0438-4aa6-b2d4-f55a9fda7c1d" xsi:nil="true"/>
    <fileName xmlns="33d752bc-0438-4aa6-b2d4-f55a9fda7c1d">PAD (Project Architecture Definition) Template.ppt</fileName>
  </documentManagement>
</p:properties>
</file>

<file path=customXml/itemProps1.xml><?xml version="1.0" encoding="utf-8"?>
<ds:datastoreItem xmlns:ds="http://schemas.openxmlformats.org/officeDocument/2006/customXml" ds:itemID="{1639FC7C-9700-491D-9F3F-8AC50DA7F107}">
  <ds:schemaRefs>
    <ds:schemaRef ds:uri="http://schemas.microsoft.com/office/2006/metadata/longProperties"/>
    <ds:schemaRef ds:uri=""/>
  </ds:schemaRefs>
</ds:datastoreItem>
</file>

<file path=customXml/itemProps2.xml><?xml version="1.0" encoding="utf-8"?>
<ds:datastoreItem xmlns:ds="http://schemas.openxmlformats.org/officeDocument/2006/customXml" ds:itemID="{653000A0-A2BF-430A-B1BE-F59E0EB3B15B}">
  <ds:schemaRefs>
    <ds:schemaRef ds:uri="http://schemas.microsoft.com/sharepoint/v3/contenttype/forms"/>
  </ds:schemaRefs>
</ds:datastoreItem>
</file>

<file path=customXml/itemProps3.xml><?xml version="1.0" encoding="utf-8"?>
<ds:datastoreItem xmlns:ds="http://schemas.openxmlformats.org/officeDocument/2006/customXml" ds:itemID="{C4F8F6C6-70E0-43BE-AE8A-C6A919B0B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d752bc-0438-4aa6-b2d4-f55a9fda7c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3AC0DC0-4CC8-41D4-9546-70D88311EF81}">
  <ds:schemaRefs>
    <ds:schemaRef ds:uri="http://purl.org/dc/elements/1.1/"/>
    <ds:schemaRef ds:uri="http://purl.org/dc/dcmitype/"/>
    <ds:schemaRef ds:uri="http://purl.org/dc/terms/"/>
    <ds:schemaRef ds:uri="http://schemas.microsoft.com/office/2006/metadata/properties"/>
    <ds:schemaRef ds:uri="33d752bc-0438-4aa6-b2d4-f55a9fda7c1d"/>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8877</TotalTime>
  <Words>3065</Words>
  <Application>Microsoft Office PowerPoint</Application>
  <PresentationFormat>On-screen Show (4:3)</PresentationFormat>
  <Paragraphs>446</Paragraphs>
  <Slides>37</Slides>
  <Notes>28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39" baseType="lpstr">
      <vt:lpstr>2007 PER PPT Template</vt:lpstr>
      <vt:lpstr>Image</vt:lpstr>
      <vt:lpstr>PowerPoint Presentation</vt:lpstr>
      <vt:lpstr>Agenda</vt:lpstr>
      <vt:lpstr>Service Overview</vt:lpstr>
      <vt:lpstr>Account Opening and Management - Lifecycle Processes</vt:lpstr>
      <vt:lpstr>Service Context Diagram </vt:lpstr>
      <vt:lpstr>Key Functions or Subservices </vt:lpstr>
      <vt:lpstr>User Model and Key Use Cases</vt:lpstr>
      <vt:lpstr>Business Service End-2-End Flow</vt:lpstr>
      <vt:lpstr>Glossary </vt:lpstr>
      <vt:lpstr>Helpful links</vt:lpstr>
      <vt:lpstr>PowerPoint Presentation</vt:lpstr>
      <vt:lpstr>Client On-Boarding Configuration Screens</vt:lpstr>
      <vt:lpstr>Client On-Boarding Configuration Screens</vt:lpstr>
      <vt:lpstr>Client On-Boarding Configuration Screens</vt:lpstr>
      <vt:lpstr>Client On-Boarding Configuration Screens</vt:lpstr>
      <vt:lpstr>Client On-Boarding Configuration Screens</vt:lpstr>
      <vt:lpstr>Account Basics</vt:lpstr>
      <vt:lpstr>Client On-Boarding Account Opening Screens</vt:lpstr>
      <vt:lpstr>Client On-Boarding Account Opening Screens</vt:lpstr>
      <vt:lpstr>Client On-Boarding Account Opening Screens</vt:lpstr>
      <vt:lpstr>Client On-Boarding Account Opening Screens</vt:lpstr>
      <vt:lpstr>Client On-Boarding Account Opening Screens</vt:lpstr>
      <vt:lpstr>Client On-Boarding - Account Funding Screen</vt:lpstr>
      <vt:lpstr>Client On-Boarding – Forms Generation/eSignature Init Screen</vt:lpstr>
      <vt:lpstr>Client On-Boarding – Imaging Screen - Editing PDF Form Fields before Submitting to Signix (eSign Vendor Solution)</vt:lpstr>
      <vt:lpstr>Client On-Boarding – For Non eSign Scenario – Submit Account after forms generation)</vt:lpstr>
      <vt:lpstr>COB Process flow with MI, eSignature and Account Funding Integrations </vt:lpstr>
      <vt:lpstr>Globalization</vt:lpstr>
      <vt:lpstr>Package Model</vt:lpstr>
      <vt:lpstr>Technology Process Flows</vt:lpstr>
      <vt:lpstr>Technology Process Flows</vt:lpstr>
      <vt:lpstr>Technology Process Flows</vt:lpstr>
      <vt:lpstr>Data Model – UAOACCTCUST Schema</vt:lpstr>
      <vt:lpstr>Data Model – UAOCONFIG Schema</vt:lpstr>
      <vt:lpstr>Data Model – UAOCONFIG Schema</vt:lpstr>
      <vt:lpstr>Deployment Diagram </vt:lpstr>
      <vt:lpstr>Disaster Recovery Failure points and Recovery Actions</vt:lpstr>
    </vt:vector>
  </TitlesOfParts>
  <Company>Pershing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(SKS) Service Knowledge Share</dc:title>
  <dc:creator>Gupta, Ashish</dc:creator>
  <cp:lastModifiedBy>Subramaniyam, Dinesh Kumar Aanipaakala</cp:lastModifiedBy>
  <cp:revision>306</cp:revision>
  <cp:lastPrinted>2017-01-17T15:19:20Z</cp:lastPrinted>
  <dcterms:created xsi:type="dcterms:W3CDTF">2007-12-03T16:57:33Z</dcterms:created>
  <dcterms:modified xsi:type="dcterms:W3CDTF">2017-04-19T10:55:01Z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Editor">
    <vt:lpwstr>System Account</vt:lpwstr>
  </property>
  <property fmtid="{D5CDD505-2E9C-101B-9397-08002B2CF9AE}" pid="3" name="TemplateUrl">
    <vt:lpwstr/>
  </property>
  <property fmtid="{D5CDD505-2E9C-101B-9397-08002B2CF9AE}" pid="4" name="xd_ProgID">
    <vt:lpwstr/>
  </property>
  <property fmtid="{D5CDD505-2E9C-101B-9397-08002B2CF9AE}" pid="5" name="{DFC8691F-2432-4741-B780-3CAE3235A612}">
    <vt:lpwstr>&lt;?xml version="1.0" encoding="utf-16"?&gt;_x000d_
&lt;XmlFileSourceXmlGenerator xmlns:xsd="http://www.w3.org/2001/XMLSchema" xmlns:xsi="http://www.w3.org/2001/XMLSchema-instance"&gt;_x000d_
  &lt;SourceInfoStoreType&gt;Confluence&lt;/SourceInfoStoreType&gt;_x000d_
  &lt;Url&gt;Q:\Wiki\Data\CTSD326\C</vt:lpwstr>
  </property>
  <property fmtid="{D5CDD505-2E9C-101B-9397-08002B2CF9AE}" pid="6" name="display_urn:schemas-microsoft-com:office:office#Author">
    <vt:lpwstr>Callahan, John</vt:lpwstr>
  </property>
</Properties>
</file>